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9" r:id="rId6"/>
    <p:sldId id="278" r:id="rId7"/>
    <p:sldId id="260" r:id="rId8"/>
    <p:sldId id="281" r:id="rId9"/>
    <p:sldId id="282" r:id="rId10"/>
    <p:sldId id="283" r:id="rId11"/>
    <p:sldId id="284" r:id="rId12"/>
    <p:sldId id="261" r:id="rId13"/>
    <p:sldId id="262" r:id="rId14"/>
    <p:sldId id="263" r:id="rId15"/>
    <p:sldId id="264" r:id="rId16"/>
    <p:sldId id="277" r:id="rId17"/>
    <p:sldId id="285" r:id="rId18"/>
    <p:sldId id="265" r:id="rId19"/>
    <p:sldId id="286" r:id="rId20"/>
    <p:sldId id="287" r:id="rId21"/>
    <p:sldId id="266" r:id="rId22"/>
    <p:sldId id="288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80" r:id="rId33"/>
    <p:sldId id="276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3D5A27D-BB99-4FE7-8368-D6E5F8373E37}" type="datetimeFigureOut">
              <a:rPr lang="en-US" smtClean="0"/>
              <a:pPr/>
              <a:t>3/1/2012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B2A885E-98B1-4DDE-931B-ECDBF7BD867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Burns in the Paediatric Population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Year 4 Monash University</a:t>
            </a:r>
          </a:p>
          <a:p>
            <a:r>
              <a:rPr lang="en-US" dirty="0" smtClean="0"/>
              <a:t>Bendigo Regional Clinical School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Assessment of Burn Thickness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Full Thickness Burn</a:t>
            </a:r>
            <a:endParaRPr lang="en-AU" dirty="0"/>
          </a:p>
        </p:txBody>
      </p:sp>
      <p:pic>
        <p:nvPicPr>
          <p:cNvPr id="4" name="Content Placeholder 3" descr="Full-thickness bur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643050"/>
            <a:ext cx="4189860" cy="2880529"/>
          </a:xfrm>
        </p:spPr>
      </p:pic>
      <p:pic>
        <p:nvPicPr>
          <p:cNvPr id="5" name="Picture 4" descr="full_thick_burn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571612"/>
            <a:ext cx="3643338" cy="4212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5000636"/>
            <a:ext cx="41851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Pale</a:t>
            </a:r>
            <a:r>
              <a:rPr lang="en-AU" dirty="0" smtClean="0"/>
              <a:t> or charcoal</a:t>
            </a:r>
          </a:p>
          <a:p>
            <a:r>
              <a:rPr lang="en-US" dirty="0" smtClean="0"/>
              <a:t>Insensate in the middle (pain at the edges)</a:t>
            </a:r>
          </a:p>
          <a:p>
            <a:r>
              <a:rPr lang="en-US" dirty="0" smtClean="0"/>
              <a:t>Leathery and non-blanching  to touch</a:t>
            </a:r>
          </a:p>
          <a:p>
            <a:r>
              <a:rPr lang="en-US" dirty="0" smtClean="0"/>
              <a:t>Doesn’t bleed on pin prick</a:t>
            </a:r>
          </a:p>
          <a:p>
            <a:r>
              <a:rPr lang="en-US" dirty="0" smtClean="0"/>
              <a:t>Constricts deep tissues if circumferential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Assessment of Extent of Burn</a:t>
            </a:r>
            <a:br>
              <a:rPr lang="en-US" dirty="0" smtClean="0"/>
            </a:br>
            <a:r>
              <a:rPr lang="en-US" dirty="0" smtClean="0"/>
              <a:t>“Rule of 9’s”</a:t>
            </a:r>
            <a:endParaRPr lang="en-AU" dirty="0"/>
          </a:p>
        </p:txBody>
      </p:sp>
      <p:pic>
        <p:nvPicPr>
          <p:cNvPr id="3" name="Picture 2" descr="Rule of 9'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428736"/>
            <a:ext cx="5214974" cy="5147613"/>
          </a:xfrm>
          <a:prstGeom prst="rect">
            <a:avLst/>
          </a:prstGeom>
        </p:spPr>
      </p:pic>
      <p:pic>
        <p:nvPicPr>
          <p:cNvPr id="4" name="Picture 3" descr="child's h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1214422"/>
            <a:ext cx="1857388" cy="2234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15074" y="4000504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palm of the </a:t>
            </a:r>
            <a:r>
              <a:rPr lang="en-US" b="1" dirty="0" smtClean="0"/>
              <a:t>patient’s </a:t>
            </a:r>
            <a:r>
              <a:rPr lang="en-US" dirty="0" smtClean="0"/>
              <a:t>hand is approx 1% of TBSA</a:t>
            </a:r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Assessment of Extent of Burn</a:t>
            </a:r>
            <a:br>
              <a:rPr lang="en-US" dirty="0" smtClean="0"/>
            </a:br>
            <a:r>
              <a:rPr lang="en-US" dirty="0" smtClean="0"/>
              <a:t>Lund and Bowder Chart</a:t>
            </a:r>
            <a:endParaRPr lang="en-AU" dirty="0"/>
          </a:p>
        </p:txBody>
      </p:sp>
      <p:pic>
        <p:nvPicPr>
          <p:cNvPr id="4" name="Picture 3" descr="Lund and Bowder ch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428736"/>
            <a:ext cx="5497620" cy="522273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Aid for Burns 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Remove the patient from the source of the burn</a:t>
            </a:r>
          </a:p>
          <a:p>
            <a:r>
              <a:rPr lang="en-US" dirty="0" smtClean="0"/>
              <a:t>Remove hot, burnt, constrictive or contaminated clothing</a:t>
            </a:r>
          </a:p>
          <a:p>
            <a:r>
              <a:rPr lang="en-US" dirty="0" smtClean="0"/>
              <a:t>Cool the burn (keeping the patient warm)</a:t>
            </a:r>
          </a:p>
          <a:p>
            <a:r>
              <a:rPr lang="en-US" dirty="0" smtClean="0"/>
              <a:t>Cover the burn </a:t>
            </a:r>
          </a:p>
          <a:p>
            <a:pPr lvl="1"/>
            <a:r>
              <a:rPr lang="en-US" dirty="0" smtClean="0"/>
              <a:t> Clean, dry cloth</a:t>
            </a:r>
          </a:p>
          <a:p>
            <a:pPr lvl="1"/>
            <a:r>
              <a:rPr lang="en-US" dirty="0" smtClean="0"/>
              <a:t>Glad wrap</a:t>
            </a:r>
          </a:p>
          <a:p>
            <a:pPr lvl="1"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Management</a:t>
            </a:r>
            <a:endParaRPr lang="en-AU" dirty="0"/>
          </a:p>
        </p:txBody>
      </p:sp>
      <p:sp>
        <p:nvSpPr>
          <p:cNvPr id="3" name="Rectangle 2"/>
          <p:cNvSpPr/>
          <p:nvPr/>
        </p:nvSpPr>
        <p:spPr>
          <a:xfrm>
            <a:off x="2400347" y="1571612"/>
            <a:ext cx="434330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en-US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ABC </a:t>
            </a:r>
          </a:p>
          <a:p>
            <a:pPr lvl="1"/>
            <a:r>
              <a:rPr lang="en-US" dirty="0" smtClean="0"/>
              <a:t>Beware </a:t>
            </a:r>
            <a:r>
              <a:rPr lang="en-US" dirty="0" err="1" smtClean="0"/>
              <a:t>stridor</a:t>
            </a:r>
            <a:r>
              <a:rPr lang="en-US" dirty="0" smtClean="0"/>
              <a:t> in burns to face or chest</a:t>
            </a:r>
          </a:p>
          <a:p>
            <a:r>
              <a:rPr lang="en-US" dirty="0" smtClean="0"/>
              <a:t>Assessment of thickness and extent of burns</a:t>
            </a:r>
          </a:p>
          <a:p>
            <a:r>
              <a:rPr lang="en-US" dirty="0" smtClean="0"/>
              <a:t>? </a:t>
            </a:r>
            <a:r>
              <a:rPr lang="en-US" dirty="0" err="1" smtClean="0"/>
              <a:t>Escharotomies</a:t>
            </a:r>
            <a:endParaRPr lang="en-US" dirty="0" smtClean="0"/>
          </a:p>
          <a:p>
            <a:r>
              <a:rPr lang="en-US" dirty="0" smtClean="0"/>
              <a:t>Continue First Aid, take “AMPLE” history</a:t>
            </a:r>
          </a:p>
          <a:p>
            <a:r>
              <a:rPr lang="en-US" dirty="0" smtClean="0"/>
              <a:t>Debridement and Dressings</a:t>
            </a:r>
          </a:p>
          <a:p>
            <a:r>
              <a:rPr lang="en-US" dirty="0" smtClean="0"/>
              <a:t>Analgesia</a:t>
            </a:r>
          </a:p>
          <a:p>
            <a:r>
              <a:rPr lang="en-US" dirty="0" smtClean="0"/>
              <a:t>IV access and fluid resuscitation</a:t>
            </a:r>
          </a:p>
          <a:p>
            <a:r>
              <a:rPr lang="en-US" dirty="0" smtClean="0"/>
              <a:t>Tetanus </a:t>
            </a:r>
            <a:r>
              <a:rPr lang="en-US" dirty="0" err="1" smtClean="0"/>
              <a:t>toxoid</a:t>
            </a:r>
            <a:endParaRPr lang="en-US" dirty="0" smtClean="0"/>
          </a:p>
          <a:p>
            <a:r>
              <a:rPr lang="en-US" dirty="0" smtClean="0"/>
              <a:t>Nutrition ? NG tube</a:t>
            </a:r>
          </a:p>
          <a:p>
            <a:r>
              <a:rPr lang="en-US" dirty="0" smtClean="0"/>
              <a:t>? Transfer to burns centre</a:t>
            </a:r>
            <a:endParaRPr lang="en-A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Escharotomy</a:t>
            </a:r>
            <a:endParaRPr lang="en-AU" dirty="0"/>
          </a:p>
        </p:txBody>
      </p:sp>
      <p:pic>
        <p:nvPicPr>
          <p:cNvPr id="4" name="Content Placeholder 3" descr="Escharotom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3236" y="1609725"/>
            <a:ext cx="6366928" cy="484663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Escharotomy</a:t>
            </a:r>
            <a:endParaRPr lang="en-AU" dirty="0"/>
          </a:p>
        </p:txBody>
      </p:sp>
      <p:pic>
        <p:nvPicPr>
          <p:cNvPr id="4" name="Content Placeholder 3" descr="escharotomy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428736"/>
            <a:ext cx="1962912" cy="1737360"/>
          </a:xfrm>
        </p:spPr>
      </p:pic>
      <p:pic>
        <p:nvPicPr>
          <p:cNvPr id="5" name="Picture 4" descr="Escharotomy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4357694"/>
            <a:ext cx="1901952" cy="1798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43240" y="1428736"/>
            <a:ext cx="55721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Indications for emergency </a:t>
            </a:r>
            <a:r>
              <a:rPr lang="en-AU" dirty="0" err="1" smtClean="0"/>
              <a:t>escharotomy</a:t>
            </a:r>
            <a:r>
              <a:rPr lang="en-AU" dirty="0" smtClean="0"/>
              <a:t> are the presence of a </a:t>
            </a:r>
            <a:r>
              <a:rPr lang="en-AU" b="1" dirty="0" smtClean="0"/>
              <a:t>circumferential </a:t>
            </a:r>
            <a:r>
              <a:rPr lang="en-AU" b="1" dirty="0" err="1" smtClean="0"/>
              <a:t>eschar</a:t>
            </a:r>
            <a:r>
              <a:rPr lang="en-AU" b="1" dirty="0" smtClean="0"/>
              <a:t> </a:t>
            </a:r>
            <a:r>
              <a:rPr lang="en-AU" dirty="0" smtClean="0"/>
              <a:t>with one of :</a:t>
            </a:r>
          </a:p>
          <a:p>
            <a:pPr>
              <a:buFont typeface="Arial" pitchFamily="34" charset="0"/>
              <a:buChar char="•"/>
            </a:pPr>
            <a:endParaRPr lang="en-AU" dirty="0"/>
          </a:p>
          <a:p>
            <a:pPr lvl="1">
              <a:buFont typeface="Arial" pitchFamily="34" charset="0"/>
              <a:buChar char="•"/>
            </a:pPr>
            <a:r>
              <a:rPr lang="en-AU" dirty="0"/>
              <a:t>V</a:t>
            </a:r>
            <a:r>
              <a:rPr lang="en-AU" dirty="0" smtClean="0"/>
              <a:t>ascular compromise of the extremities or digits</a:t>
            </a:r>
          </a:p>
          <a:p>
            <a:pPr lvl="1"/>
            <a:endParaRPr lang="en-AU" dirty="0" smtClean="0"/>
          </a:p>
          <a:p>
            <a:pPr lvl="1">
              <a:buFont typeface="Arial" pitchFamily="34" charset="0"/>
              <a:buChar char="•"/>
            </a:pPr>
            <a:r>
              <a:rPr lang="en-AU" dirty="0"/>
              <a:t>R</a:t>
            </a:r>
            <a:r>
              <a:rPr lang="en-AU" dirty="0" smtClean="0"/>
              <a:t>espiratory compromise due to circumferential torso burns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Abdominal compartment syndrome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4143380"/>
            <a:ext cx="33858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unsure, measure </a:t>
            </a:r>
          </a:p>
          <a:p>
            <a:r>
              <a:rPr lang="en-US" dirty="0" smtClean="0"/>
              <a:t>compartment pressures</a:t>
            </a:r>
          </a:p>
          <a:p>
            <a:r>
              <a:rPr lang="en-US" dirty="0" smtClean="0"/>
              <a:t>Capillary refill in distal limb</a:t>
            </a:r>
          </a:p>
          <a:p>
            <a:endParaRPr lang="en-US" dirty="0"/>
          </a:p>
          <a:p>
            <a:r>
              <a:rPr lang="en-US" dirty="0" smtClean="0"/>
              <a:t>If still in doubt DO ESCHAROTOMY</a:t>
            </a:r>
          </a:p>
          <a:p>
            <a:endParaRPr lang="en-US" dirty="0" smtClean="0"/>
          </a:p>
          <a:p>
            <a:r>
              <a:rPr lang="en-US" dirty="0" err="1" smtClean="0"/>
              <a:t>Anaesthesia</a:t>
            </a:r>
            <a:r>
              <a:rPr lang="en-US" dirty="0" smtClean="0"/>
              <a:t> </a:t>
            </a:r>
            <a:r>
              <a:rPr lang="en-US" b="1" dirty="0" smtClean="0"/>
              <a:t>not required</a:t>
            </a:r>
          </a:p>
          <a:p>
            <a:r>
              <a:rPr lang="en-US" dirty="0" smtClean="0"/>
              <a:t>Stay in mid-lateral plane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Debridement &amp; Dressings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Principles</a:t>
            </a:r>
          </a:p>
          <a:p>
            <a:pPr lvl="1"/>
            <a:r>
              <a:rPr lang="en-US" dirty="0" smtClean="0"/>
              <a:t>Minimize opportunities for bacterial contamination/growth and invasion (debridement)</a:t>
            </a:r>
          </a:p>
          <a:p>
            <a:pPr lvl="1"/>
            <a:r>
              <a:rPr lang="en-US" dirty="0" smtClean="0"/>
              <a:t>Maintain a moist wound environment</a:t>
            </a:r>
          </a:p>
          <a:p>
            <a:pPr lvl="1"/>
            <a:r>
              <a:rPr lang="en-US" dirty="0" smtClean="0"/>
              <a:t>Avoid substances which are toxic to tissues which are potentially viable (some historical dressings)</a:t>
            </a:r>
          </a:p>
          <a:p>
            <a:pPr lvl="1"/>
            <a:r>
              <a:rPr lang="en-US" dirty="0" smtClean="0"/>
              <a:t>Enable re-evaluation as necessary</a:t>
            </a:r>
          </a:p>
          <a:p>
            <a:pPr lvl="1"/>
            <a:r>
              <a:rPr lang="en-US" dirty="0" smtClean="0"/>
              <a:t>Be cost and time effective for both staff and patient</a:t>
            </a:r>
            <a:endParaRPr lang="en-A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Debridement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Minimize opportunities for bacterial growth and invasion</a:t>
            </a:r>
          </a:p>
          <a:p>
            <a:r>
              <a:rPr lang="en-US" dirty="0" smtClean="0"/>
              <a:t>Remove all loose dead </a:t>
            </a:r>
            <a:r>
              <a:rPr lang="en-US" dirty="0" err="1" smtClean="0"/>
              <a:t>devascularised</a:t>
            </a:r>
            <a:r>
              <a:rPr lang="en-US" dirty="0" smtClean="0"/>
              <a:t> skin at first presentation prior to dressing</a:t>
            </a:r>
          </a:p>
          <a:p>
            <a:r>
              <a:rPr lang="en-US" dirty="0" smtClean="0"/>
              <a:t>Clean with </a:t>
            </a:r>
            <a:r>
              <a:rPr lang="en-US" dirty="0" err="1" smtClean="0"/>
              <a:t>Chlorhexidine</a:t>
            </a:r>
            <a:r>
              <a:rPr lang="en-US" dirty="0" smtClean="0"/>
              <a:t> to remove gross dirt</a:t>
            </a:r>
          </a:p>
          <a:p>
            <a:r>
              <a:rPr lang="en-US" dirty="0" smtClean="0"/>
              <a:t>De-roof blisters when they are no longer tense</a:t>
            </a:r>
          </a:p>
          <a:p>
            <a:r>
              <a:rPr lang="en-US" dirty="0" smtClean="0"/>
              <a:t>Surgically </a:t>
            </a:r>
            <a:r>
              <a:rPr lang="en-US" dirty="0" err="1" smtClean="0"/>
              <a:t>debride</a:t>
            </a:r>
            <a:r>
              <a:rPr lang="en-US" dirty="0" smtClean="0"/>
              <a:t> deep partial and full-thickness burns at the earliest convenient opportunity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</a:p>
          <a:p>
            <a:r>
              <a:rPr lang="en-US" dirty="0" smtClean="0"/>
              <a:t>Assessment</a:t>
            </a:r>
          </a:p>
          <a:p>
            <a:r>
              <a:rPr lang="en-US" dirty="0" smtClean="0"/>
              <a:t>First Aid</a:t>
            </a:r>
          </a:p>
          <a:p>
            <a:r>
              <a:rPr lang="en-US" dirty="0" smtClean="0"/>
              <a:t>Initial management</a:t>
            </a:r>
          </a:p>
          <a:p>
            <a:r>
              <a:rPr lang="en-US" dirty="0" smtClean="0"/>
              <a:t>Long-term management</a:t>
            </a:r>
          </a:p>
          <a:p>
            <a:r>
              <a:rPr lang="en-US" dirty="0" smtClean="0"/>
              <a:t>Non-accidental injury</a:t>
            </a:r>
          </a:p>
          <a:p>
            <a:r>
              <a:rPr lang="en-US" dirty="0" smtClean="0"/>
              <a:t>Prevention of burn injuries</a:t>
            </a:r>
          </a:p>
          <a:p>
            <a:endParaRPr lang="en-US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Surgical Debridement</a:t>
            </a:r>
            <a:endParaRPr lang="en-AU" dirty="0"/>
          </a:p>
        </p:txBody>
      </p:sp>
      <p:pic>
        <p:nvPicPr>
          <p:cNvPr id="4" name="Content Placeholder 3" descr="Braithwaite knif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559470"/>
            <a:ext cx="3175000" cy="1651000"/>
          </a:xfrm>
        </p:spPr>
      </p:pic>
      <p:pic>
        <p:nvPicPr>
          <p:cNvPr id="5" name="Picture 4" descr="Excised bur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1428736"/>
            <a:ext cx="4356100" cy="2895600"/>
          </a:xfrm>
          <a:prstGeom prst="rect">
            <a:avLst/>
          </a:prstGeom>
        </p:spPr>
      </p:pic>
      <p:pic>
        <p:nvPicPr>
          <p:cNvPr id="6" name="Picture 5" descr="Versajet debridement hand burn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4714884"/>
            <a:ext cx="1830509" cy="1372881"/>
          </a:xfrm>
          <a:prstGeom prst="rect">
            <a:avLst/>
          </a:prstGeom>
        </p:spPr>
      </p:pic>
      <p:pic>
        <p:nvPicPr>
          <p:cNvPr id="7" name="Picture 6" descr="Versajet debridement hand burn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72198" y="4714884"/>
            <a:ext cx="1830509" cy="13728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472" y="313110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Braithwaite and Silver’s knives</a:t>
            </a:r>
            <a:endParaRPr lang="en-AU" dirty="0"/>
          </a:p>
        </p:txBody>
      </p:sp>
      <p:pic>
        <p:nvPicPr>
          <p:cNvPr id="9" name="Picture 8" descr="Versaje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42976" y="4714884"/>
            <a:ext cx="1830509" cy="11562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7224" y="600076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Versajet</a:t>
            </a:r>
            <a:endParaRPr lang="en-A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Dressing options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Creams</a:t>
            </a:r>
            <a:r>
              <a:rPr lang="en-US" smtClean="0"/>
              <a:t>, Lotions and Gels</a:t>
            </a:r>
            <a:endParaRPr lang="en-US" dirty="0" smtClean="0"/>
          </a:p>
          <a:p>
            <a:pPr lvl="2"/>
            <a:r>
              <a:rPr lang="en-US" dirty="0" err="1" smtClean="0"/>
              <a:t>Solugel</a:t>
            </a:r>
            <a:r>
              <a:rPr lang="en-US" dirty="0" smtClean="0"/>
              <a:t> – A liquid </a:t>
            </a:r>
            <a:r>
              <a:rPr lang="en-US" dirty="0" err="1" smtClean="0"/>
              <a:t>hydrogel</a:t>
            </a:r>
            <a:r>
              <a:rPr lang="en-US" dirty="0" smtClean="0"/>
              <a:t>. Needs thorough washing off and reapplication 4 x per day.  Used for face and perineum</a:t>
            </a:r>
          </a:p>
          <a:p>
            <a:pPr lvl="1"/>
            <a:r>
              <a:rPr lang="en-US" dirty="0" smtClean="0"/>
              <a:t>Low Adherent dressings</a:t>
            </a:r>
          </a:p>
          <a:p>
            <a:pPr lvl="2"/>
            <a:r>
              <a:rPr lang="en-US" dirty="0" err="1" smtClean="0"/>
              <a:t>Mepital</a:t>
            </a:r>
            <a:r>
              <a:rPr lang="en-US" dirty="0" smtClean="0"/>
              <a:t> (silicone-based dressing)</a:t>
            </a:r>
          </a:p>
          <a:p>
            <a:pPr lvl="2"/>
            <a:r>
              <a:rPr lang="en-US" dirty="0" err="1" smtClean="0"/>
              <a:t>Uni</a:t>
            </a:r>
            <a:r>
              <a:rPr lang="en-US" dirty="0" smtClean="0"/>
              <a:t>-tulle/</a:t>
            </a:r>
            <a:r>
              <a:rPr lang="en-US" dirty="0" err="1" smtClean="0"/>
              <a:t>Bactigras</a:t>
            </a:r>
            <a:endParaRPr lang="en-US" dirty="0" smtClean="0"/>
          </a:p>
          <a:p>
            <a:pPr lvl="1"/>
            <a:r>
              <a:rPr lang="en-US" dirty="0" smtClean="0"/>
              <a:t>Silver Products</a:t>
            </a:r>
          </a:p>
          <a:p>
            <a:pPr lvl="2"/>
            <a:r>
              <a:rPr lang="en-US" dirty="0" err="1" smtClean="0"/>
              <a:t>Acticoat</a:t>
            </a:r>
            <a:r>
              <a:rPr lang="en-US" dirty="0" smtClean="0"/>
              <a:t>/</a:t>
            </a:r>
            <a:r>
              <a:rPr lang="en-US" dirty="0" err="1" smtClean="0"/>
              <a:t>Acticoat</a:t>
            </a:r>
            <a:r>
              <a:rPr lang="en-US" dirty="0" smtClean="0"/>
              <a:t> 7 (Needs activation by sterile water and cover with </a:t>
            </a:r>
            <a:r>
              <a:rPr lang="en-US" dirty="0" err="1" smtClean="0"/>
              <a:t>Intrasite</a:t>
            </a:r>
            <a:r>
              <a:rPr lang="en-US" dirty="0" smtClean="0"/>
              <a:t> conformable to maintain moisture)</a:t>
            </a:r>
          </a:p>
          <a:p>
            <a:pPr lvl="2"/>
            <a:r>
              <a:rPr lang="en-US" dirty="0" err="1" smtClean="0"/>
              <a:t>Aquacel</a:t>
            </a:r>
            <a:r>
              <a:rPr lang="en-US" dirty="0" smtClean="0"/>
              <a:t> Ag with </a:t>
            </a:r>
            <a:r>
              <a:rPr lang="en-US" dirty="0" err="1" smtClean="0"/>
              <a:t>intrasite</a:t>
            </a:r>
            <a:r>
              <a:rPr lang="en-US" dirty="0" smtClean="0"/>
              <a:t>/</a:t>
            </a:r>
            <a:r>
              <a:rPr lang="en-US" dirty="0" err="1" smtClean="0"/>
              <a:t>tegaderm</a:t>
            </a:r>
            <a:r>
              <a:rPr lang="en-US" dirty="0" smtClean="0"/>
              <a:t> over it (also needs to be moist)</a:t>
            </a:r>
          </a:p>
          <a:p>
            <a:pPr lvl="2"/>
            <a:r>
              <a:rPr lang="en-US" dirty="0" smtClean="0"/>
              <a:t>SSD Causes difficulty assessing burn depth and is toxic to the cornea.  Appropriate for full-thickness burns (not on face) pending excision</a:t>
            </a:r>
            <a:endParaRPr lang="en-US" dirty="0"/>
          </a:p>
          <a:p>
            <a:pPr lvl="1"/>
            <a:r>
              <a:rPr lang="en-US" dirty="0" smtClean="0"/>
              <a:t>Glad Wrap</a:t>
            </a:r>
          </a:p>
          <a:p>
            <a:pPr lvl="1"/>
            <a:endParaRPr lang="en-A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Re-evaluation of Burns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Scalds in children classically get deeper over the first 24-48 hours.</a:t>
            </a:r>
          </a:p>
          <a:p>
            <a:r>
              <a:rPr lang="en-US" dirty="0" smtClean="0"/>
              <a:t>Once depth is established then care plan can be developed</a:t>
            </a:r>
          </a:p>
          <a:p>
            <a:r>
              <a:rPr lang="en-US" dirty="0" smtClean="0"/>
              <a:t>Assessment of burn depth requires experience and expertise</a:t>
            </a:r>
          </a:p>
          <a:p>
            <a:r>
              <a:rPr lang="en-US" dirty="0" smtClean="0"/>
              <a:t>Photographs can be helpful in ED</a:t>
            </a:r>
          </a:p>
          <a:p>
            <a:r>
              <a:rPr lang="en-US" dirty="0" smtClean="0"/>
              <a:t>When in doubt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lean, dress simply, admit and review by surgical consultant in am</a:t>
            </a:r>
          </a:p>
          <a:p>
            <a:pPr lvl="1"/>
            <a:r>
              <a:rPr lang="en-US" dirty="0" smtClean="0"/>
              <a:t>Call consultant surgeon to review</a:t>
            </a:r>
            <a:endParaRPr lang="en-A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Analgesia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Cool the burn (but not the patient)</a:t>
            </a:r>
          </a:p>
          <a:p>
            <a:r>
              <a:rPr lang="en-US" dirty="0" smtClean="0"/>
              <a:t>Cover the burn (once it has been cleaned and loose skin </a:t>
            </a:r>
            <a:r>
              <a:rPr lang="en-US" dirty="0" err="1" smtClean="0"/>
              <a:t>debrided</a:t>
            </a:r>
            <a:r>
              <a:rPr lang="en-US" dirty="0" smtClean="0"/>
              <a:t>)</a:t>
            </a:r>
          </a:p>
          <a:p>
            <a:r>
              <a:rPr lang="en-US" dirty="0" smtClean="0"/>
              <a:t>Distraction (play therapist/video games)</a:t>
            </a:r>
          </a:p>
          <a:p>
            <a:r>
              <a:rPr lang="en-US" dirty="0" smtClean="0"/>
              <a:t>Analgesic ladder</a:t>
            </a:r>
          </a:p>
          <a:p>
            <a:pPr lvl="1"/>
            <a:r>
              <a:rPr lang="en-US" dirty="0" smtClean="0"/>
              <a:t>Topical</a:t>
            </a:r>
          </a:p>
          <a:p>
            <a:pPr lvl="2"/>
            <a:r>
              <a:rPr lang="en-US" dirty="0" err="1" smtClean="0"/>
              <a:t>Lignocaine</a:t>
            </a:r>
            <a:r>
              <a:rPr lang="en-US" dirty="0" smtClean="0"/>
              <a:t> gel to aid gentle debridement</a:t>
            </a:r>
          </a:p>
          <a:p>
            <a:pPr lvl="1"/>
            <a:r>
              <a:rPr lang="en-US" dirty="0" smtClean="0"/>
              <a:t>Oral</a:t>
            </a:r>
          </a:p>
          <a:p>
            <a:pPr lvl="2"/>
            <a:r>
              <a:rPr lang="en-US" dirty="0" err="1" smtClean="0"/>
              <a:t>Paracetamol</a:t>
            </a:r>
            <a:r>
              <a:rPr lang="en-US" dirty="0" smtClean="0"/>
              <a:t> +/- codeine or </a:t>
            </a:r>
            <a:r>
              <a:rPr lang="en-US" dirty="0" err="1" smtClean="0"/>
              <a:t>endone</a:t>
            </a:r>
            <a:endParaRPr lang="en-US" dirty="0" smtClean="0"/>
          </a:p>
          <a:p>
            <a:pPr lvl="1"/>
            <a:r>
              <a:rPr lang="en-US" dirty="0" err="1" smtClean="0"/>
              <a:t>Parenteral</a:t>
            </a:r>
            <a:endParaRPr lang="en-US" dirty="0" smtClean="0"/>
          </a:p>
          <a:p>
            <a:pPr lvl="2"/>
            <a:r>
              <a:rPr lang="en-US" b="1" dirty="0" smtClean="0"/>
              <a:t>IV</a:t>
            </a:r>
            <a:r>
              <a:rPr lang="en-US" dirty="0" smtClean="0"/>
              <a:t> (Not IM or SC as absorption is unpredictable and risk under and overdose in the same patient) </a:t>
            </a:r>
            <a:endParaRPr lang="en-A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 access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and avoid burnt tissue</a:t>
            </a:r>
          </a:p>
          <a:p>
            <a:pPr lvl="1"/>
            <a:r>
              <a:rPr lang="en-US" dirty="0" smtClean="0"/>
              <a:t>Difficult to secure</a:t>
            </a:r>
          </a:p>
          <a:p>
            <a:pPr lvl="1"/>
            <a:r>
              <a:rPr lang="en-US" dirty="0" smtClean="0"/>
              <a:t>Risk of tight bandages with burn swelling</a:t>
            </a:r>
          </a:p>
          <a:p>
            <a:endParaRPr lang="en-US" dirty="0" smtClean="0"/>
          </a:p>
          <a:p>
            <a:r>
              <a:rPr lang="en-US" dirty="0" smtClean="0"/>
              <a:t>Consider need for “different” routes</a:t>
            </a:r>
          </a:p>
          <a:p>
            <a:pPr lvl="1"/>
            <a:r>
              <a:rPr lang="en-US" dirty="0" err="1" smtClean="0"/>
              <a:t>Saphenous</a:t>
            </a:r>
            <a:r>
              <a:rPr lang="en-US" dirty="0" smtClean="0"/>
              <a:t> vein </a:t>
            </a:r>
            <a:r>
              <a:rPr lang="en-US" dirty="0" err="1" smtClean="0"/>
              <a:t>cutdown</a:t>
            </a:r>
            <a:endParaRPr lang="en-US" dirty="0" smtClean="0"/>
          </a:p>
          <a:p>
            <a:pPr lvl="1"/>
            <a:r>
              <a:rPr lang="en-US" dirty="0" err="1" smtClean="0"/>
              <a:t>Intraosseous</a:t>
            </a:r>
            <a:r>
              <a:rPr lang="en-US" dirty="0" smtClean="0"/>
              <a:t> needle</a:t>
            </a:r>
          </a:p>
          <a:p>
            <a:pPr lvl="1"/>
            <a:r>
              <a:rPr lang="en-US" dirty="0" smtClean="0"/>
              <a:t>Central lines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 Resuscitation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Various “formulas”</a:t>
            </a:r>
          </a:p>
          <a:p>
            <a:r>
              <a:rPr lang="en-US" dirty="0" smtClean="0"/>
              <a:t>Maintenance fluid </a:t>
            </a:r>
          </a:p>
          <a:p>
            <a:pPr lvl="1"/>
            <a:r>
              <a:rPr lang="en-US" dirty="0" smtClean="0"/>
              <a:t>4ml/kg/hour to 10kg</a:t>
            </a:r>
          </a:p>
          <a:p>
            <a:pPr lvl="1"/>
            <a:r>
              <a:rPr lang="en-US" dirty="0" smtClean="0"/>
              <a:t>2ml/kg/hr 10-20kg</a:t>
            </a:r>
          </a:p>
          <a:p>
            <a:pPr lvl="1"/>
            <a:r>
              <a:rPr lang="en-US" dirty="0" smtClean="0"/>
              <a:t>1ml/kg/hr &gt;20kg              Water and sugar and Na and K</a:t>
            </a:r>
            <a:endParaRPr lang="en-US" dirty="0"/>
          </a:p>
          <a:p>
            <a:r>
              <a:rPr lang="en-US" dirty="0" smtClean="0"/>
              <a:t>Replacement of Existing burn losses</a:t>
            </a:r>
          </a:p>
          <a:p>
            <a:pPr lvl="1"/>
            <a:r>
              <a:rPr lang="en-US" dirty="0" smtClean="0"/>
              <a:t>FROM THE TIME OF THE BURN</a:t>
            </a:r>
          </a:p>
          <a:p>
            <a:pPr lvl="1"/>
            <a:r>
              <a:rPr lang="en-US" dirty="0" smtClean="0"/>
              <a:t>Approx 4ml/kg/%burn/24hrs (excluding 1</a:t>
            </a:r>
            <a:r>
              <a:rPr lang="en-US" baseline="30000" dirty="0" smtClean="0"/>
              <a:t>st</a:t>
            </a:r>
            <a:r>
              <a:rPr lang="en-US" dirty="0" smtClean="0"/>
              <a:t> degree burn)  </a:t>
            </a:r>
            <a:r>
              <a:rPr lang="en-US" dirty="0" err="1" smtClean="0"/>
              <a:t>N.Saline</a:t>
            </a:r>
            <a:r>
              <a:rPr lang="en-US" dirty="0" smtClean="0"/>
              <a:t> or Hartmann’s solution</a:t>
            </a:r>
          </a:p>
          <a:p>
            <a:pPr lvl="1"/>
            <a:r>
              <a:rPr lang="en-US" dirty="0" smtClean="0"/>
              <a:t>50% of replacement given in first 8 hours post-burn, </a:t>
            </a:r>
          </a:p>
          <a:p>
            <a:pPr lvl="1"/>
            <a:r>
              <a:rPr lang="en-US" dirty="0" smtClean="0"/>
              <a:t>Remainder over next 16 hours post burn</a:t>
            </a:r>
            <a:endParaRPr lang="en-US" dirty="0"/>
          </a:p>
          <a:p>
            <a:r>
              <a:rPr lang="en-US" dirty="0" smtClean="0"/>
              <a:t>Replacement of anticipated on-going burn losses</a:t>
            </a:r>
          </a:p>
          <a:p>
            <a:pPr lvl="1"/>
            <a:r>
              <a:rPr lang="en-US" dirty="0" smtClean="0"/>
              <a:t>Consider possibility of Inc K from burnt tissue</a:t>
            </a:r>
          </a:p>
          <a:p>
            <a:r>
              <a:rPr lang="en-US" dirty="0" smtClean="0"/>
              <a:t>Ongoing re-assessment of intravascular volume</a:t>
            </a:r>
          </a:p>
          <a:p>
            <a:pPr lvl="1"/>
            <a:r>
              <a:rPr lang="en-US" dirty="0" smtClean="0"/>
              <a:t>i.e. IDC and hourly urine measures aim for </a:t>
            </a:r>
            <a:r>
              <a:rPr lang="en-US" b="1" dirty="0" smtClean="0"/>
              <a:t>1ml/kg/hr</a:t>
            </a:r>
            <a:r>
              <a:rPr lang="en-US" dirty="0" smtClean="0"/>
              <a:t> minimum in children</a:t>
            </a:r>
          </a:p>
          <a:p>
            <a:pPr lvl="1"/>
            <a:r>
              <a:rPr lang="en-US" dirty="0" smtClean="0"/>
              <a:t>Consider </a:t>
            </a:r>
            <a:r>
              <a:rPr lang="en-US" dirty="0" err="1" smtClean="0"/>
              <a:t>myoglobinuria</a:t>
            </a:r>
            <a:r>
              <a:rPr lang="en-US" dirty="0" smtClean="0"/>
              <a:t> from burnt muscle in deep burns or </a:t>
            </a:r>
            <a:r>
              <a:rPr lang="en-US" dirty="0" err="1" smtClean="0"/>
              <a:t>ischaemic</a:t>
            </a:r>
            <a:r>
              <a:rPr lang="en-US" dirty="0" smtClean="0"/>
              <a:t> muscle</a:t>
            </a:r>
            <a:endParaRPr lang="en-A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considerations…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Tetanus </a:t>
            </a:r>
            <a:r>
              <a:rPr lang="en-US" dirty="0" err="1" smtClean="0"/>
              <a:t>toxoid</a:t>
            </a:r>
            <a:endParaRPr lang="en-US" dirty="0" smtClean="0"/>
          </a:p>
          <a:p>
            <a:pPr lvl="1"/>
            <a:r>
              <a:rPr lang="en-US" dirty="0" smtClean="0"/>
              <a:t>Burns are tetanus prone wounds</a:t>
            </a:r>
          </a:p>
          <a:p>
            <a:r>
              <a:rPr lang="en-US" dirty="0" smtClean="0"/>
              <a:t>Nutrition</a:t>
            </a:r>
          </a:p>
          <a:p>
            <a:pPr lvl="1"/>
            <a:r>
              <a:rPr lang="en-US" dirty="0" smtClean="0"/>
              <a:t>Nutrition requirements increase according to the size of the burn</a:t>
            </a:r>
          </a:p>
          <a:p>
            <a:pPr lvl="1"/>
            <a:r>
              <a:rPr lang="en-US" dirty="0" smtClean="0"/>
              <a:t>For burns &gt;10% will need </a:t>
            </a:r>
            <a:r>
              <a:rPr lang="en-US" dirty="0" err="1" smtClean="0"/>
              <a:t>nutitional</a:t>
            </a:r>
            <a:r>
              <a:rPr lang="en-US" dirty="0" smtClean="0"/>
              <a:t> supplementation.  Consider use of NGT</a:t>
            </a:r>
          </a:p>
          <a:p>
            <a:r>
              <a:rPr lang="en-US" dirty="0" smtClean="0"/>
              <a:t>Maintaining Blood </a:t>
            </a:r>
            <a:r>
              <a:rPr lang="en-US" dirty="0"/>
              <a:t>G</a:t>
            </a:r>
            <a:r>
              <a:rPr lang="en-US" dirty="0" smtClean="0"/>
              <a:t>lucose Levels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Role of Antibiotics</a:t>
            </a:r>
          </a:p>
          <a:p>
            <a:pPr lvl="1"/>
            <a:r>
              <a:rPr lang="en-US" dirty="0" smtClean="0"/>
              <a:t>(there isn’t one unless…..)</a:t>
            </a:r>
            <a:endParaRPr lang="en-A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Transfer to a Burns Centre?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Full-thickness (third-degree) burns over 5% BSA Partial-thickness (second-degree) burns over 10% BSA </a:t>
            </a:r>
          </a:p>
          <a:p>
            <a:r>
              <a:rPr lang="en-AU" dirty="0" smtClean="0"/>
              <a:t>Any full-thickness or partial-thickness burn involving critical areas (e.g., face, hands, feet, genitals, perineum, skin over any major joint), as these have significant risk for functional and cosmetic problems </a:t>
            </a:r>
          </a:p>
          <a:p>
            <a:r>
              <a:rPr lang="en-AU" dirty="0" smtClean="0"/>
              <a:t>Circumferential burns of the thorax or extremities </a:t>
            </a:r>
          </a:p>
          <a:p>
            <a:r>
              <a:rPr lang="en-AU" dirty="0" smtClean="0"/>
              <a:t>Significant chemical injury, electrical burns, lightning injury, coexisting major trauma, or presence of significant </a:t>
            </a:r>
            <a:r>
              <a:rPr lang="en-AU" dirty="0" err="1" smtClean="0"/>
              <a:t>preexisting</a:t>
            </a:r>
            <a:r>
              <a:rPr lang="en-AU" dirty="0" smtClean="0"/>
              <a:t> medical conditions </a:t>
            </a:r>
          </a:p>
          <a:p>
            <a:r>
              <a:rPr lang="en-AU" dirty="0" smtClean="0"/>
              <a:t>Presence of inhalation injury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Long-term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Skin Grafting</a:t>
            </a:r>
          </a:p>
          <a:p>
            <a:r>
              <a:rPr lang="en-US" dirty="0" smtClean="0"/>
              <a:t>Temporary skin substitutes</a:t>
            </a:r>
          </a:p>
          <a:p>
            <a:r>
              <a:rPr lang="en-US" dirty="0" smtClean="0"/>
              <a:t>Skin culture</a:t>
            </a:r>
          </a:p>
          <a:p>
            <a:r>
              <a:rPr lang="en-US" dirty="0" smtClean="0"/>
              <a:t>Scar management</a:t>
            </a:r>
          </a:p>
          <a:p>
            <a:r>
              <a:rPr lang="en-US" dirty="0" smtClean="0"/>
              <a:t>Scar contractures and scar hypertrophy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en-US" dirty="0" smtClean="0"/>
              <a:t>Skin grafting</a:t>
            </a:r>
            <a:endParaRPr lang="en-AU" dirty="0"/>
          </a:p>
        </p:txBody>
      </p:sp>
      <p:pic>
        <p:nvPicPr>
          <p:cNvPr id="4" name="Content Placeholder 3" descr="Zimmer dermato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2428892" cy="2347794"/>
          </a:xfrm>
        </p:spPr>
      </p:pic>
      <p:pic>
        <p:nvPicPr>
          <p:cNvPr id="5" name="Picture 4" descr="Donor si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1142984"/>
            <a:ext cx="2661948" cy="2000264"/>
          </a:xfrm>
          <a:prstGeom prst="rect">
            <a:avLst/>
          </a:prstGeom>
        </p:spPr>
      </p:pic>
      <p:pic>
        <p:nvPicPr>
          <p:cNvPr id="6" name="Picture 5" descr="meshed skin graft in situ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7620" y="3357562"/>
            <a:ext cx="3000396" cy="19525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429264"/>
            <a:ext cx="79296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A split thickness of skin is taken from a suitable donor site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 skin is meshed in a </a:t>
            </a:r>
            <a:r>
              <a:rPr lang="en-US" sz="1600" dirty="0" err="1" smtClean="0"/>
              <a:t>mesher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Skin placed “shiny-side-down” on the wound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Graft secured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err="1" smtClean="0"/>
              <a:t>Immobilise</a:t>
            </a:r>
            <a:r>
              <a:rPr lang="en-US" sz="1600" dirty="0" smtClean="0"/>
              <a:t> and elevate graft with topical pressure 5 – 7 days minimum</a:t>
            </a:r>
          </a:p>
        </p:txBody>
      </p:sp>
      <p:pic>
        <p:nvPicPr>
          <p:cNvPr id="8" name="Picture 7" descr="skin mesh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3500438"/>
            <a:ext cx="2966476" cy="1857388"/>
          </a:xfrm>
          <a:prstGeom prst="rect">
            <a:avLst/>
          </a:prstGeom>
        </p:spPr>
      </p:pic>
      <p:pic>
        <p:nvPicPr>
          <p:cNvPr id="9" name="Picture 8" descr="mesh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57818" y="1000108"/>
            <a:ext cx="274320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By the end of this lecture you should…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able to assess the extent and thickness of a burn on a child (or an adult)</a:t>
            </a:r>
          </a:p>
          <a:p>
            <a:r>
              <a:rPr lang="en-US" dirty="0" smtClean="0"/>
              <a:t>Know how to dress a burn and provide analgesia appropriately</a:t>
            </a:r>
          </a:p>
          <a:p>
            <a:r>
              <a:rPr lang="en-US" dirty="0" smtClean="0"/>
              <a:t>Know the principles of fluid resuscitation after a burn injury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And hopefully a whole lot more!</a:t>
            </a:r>
            <a:endParaRPr lang="en-A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Non-accidental Burn Injury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“Classic” Cases</a:t>
            </a:r>
          </a:p>
          <a:p>
            <a:pPr lvl="1"/>
            <a:r>
              <a:rPr lang="en-US" dirty="0" smtClean="0"/>
              <a:t>Cigarette burns</a:t>
            </a:r>
          </a:p>
          <a:p>
            <a:pPr lvl="1"/>
            <a:r>
              <a:rPr lang="en-US" dirty="0" err="1" smtClean="0"/>
              <a:t>Perineal</a:t>
            </a:r>
            <a:r>
              <a:rPr lang="en-US" dirty="0" smtClean="0"/>
              <a:t> burns</a:t>
            </a:r>
          </a:p>
          <a:p>
            <a:pPr lvl="1"/>
            <a:r>
              <a:rPr lang="en-US" dirty="0" smtClean="0"/>
              <a:t>Hot water in the bath</a:t>
            </a:r>
          </a:p>
          <a:p>
            <a:pPr lvl="1"/>
            <a:r>
              <a:rPr lang="en-US" dirty="0" smtClean="0"/>
              <a:t>Burns with identifiable “brand” impression e.g. iron</a:t>
            </a:r>
          </a:p>
          <a:p>
            <a:r>
              <a:rPr lang="en-US" dirty="0" smtClean="0"/>
              <a:t>Considerations</a:t>
            </a:r>
          </a:p>
          <a:p>
            <a:pPr lvl="1"/>
            <a:r>
              <a:rPr lang="en-US" dirty="0" smtClean="0"/>
              <a:t>Implausible story that is inconsistent</a:t>
            </a:r>
          </a:p>
          <a:p>
            <a:pPr lvl="1"/>
            <a:r>
              <a:rPr lang="en-US" dirty="0" smtClean="0"/>
              <a:t>Other signs of injuries of different ages</a:t>
            </a:r>
          </a:p>
          <a:p>
            <a:pPr lvl="1"/>
            <a:r>
              <a:rPr lang="en-US" dirty="0" smtClean="0"/>
              <a:t>Other presentations with serious injury/ingestions/drowning etc</a:t>
            </a:r>
            <a:endParaRPr lang="en-A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 Injury Prevention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burn demographic</a:t>
            </a:r>
          </a:p>
          <a:p>
            <a:r>
              <a:rPr lang="en-US" dirty="0" smtClean="0"/>
              <a:t>Home safety</a:t>
            </a:r>
          </a:p>
          <a:p>
            <a:r>
              <a:rPr lang="en-US" dirty="0" smtClean="0"/>
              <a:t>Role of change in escalating risk for burn injury</a:t>
            </a:r>
          </a:p>
          <a:p>
            <a:pPr lvl="1"/>
            <a:r>
              <a:rPr lang="en-US" dirty="0" smtClean="0"/>
              <a:t>Developmental</a:t>
            </a:r>
          </a:p>
          <a:p>
            <a:pPr lvl="1"/>
            <a:r>
              <a:rPr lang="en-US" dirty="0" smtClean="0"/>
              <a:t>Seasonal</a:t>
            </a:r>
          </a:p>
          <a:p>
            <a:pPr lvl="1"/>
            <a:r>
              <a:rPr lang="en-US" dirty="0" smtClean="0"/>
              <a:t>Location/</a:t>
            </a:r>
            <a:r>
              <a:rPr lang="en-US" dirty="0" err="1" smtClean="0"/>
              <a:t>Carers</a:t>
            </a:r>
            <a:endParaRPr lang="en-A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topics to review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Electrical burns</a:t>
            </a:r>
          </a:p>
          <a:p>
            <a:r>
              <a:rPr lang="en-US" dirty="0" smtClean="0"/>
              <a:t>Blast injury</a:t>
            </a:r>
          </a:p>
          <a:p>
            <a:r>
              <a:rPr lang="en-US" dirty="0" smtClean="0"/>
              <a:t>Caustic ingestion</a:t>
            </a:r>
          </a:p>
          <a:p>
            <a:r>
              <a:rPr lang="en-US" dirty="0" smtClean="0"/>
              <a:t>Carbon monoxide poisoning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Burns largely preventable</a:t>
            </a:r>
          </a:p>
          <a:p>
            <a:r>
              <a:rPr lang="en-US" dirty="0" smtClean="0"/>
              <a:t>Early action mitigates the severity of the outcome</a:t>
            </a:r>
          </a:p>
          <a:p>
            <a:r>
              <a:rPr lang="en-US" dirty="0" smtClean="0"/>
              <a:t>Close follow-up and attention to detail is vital</a:t>
            </a:r>
          </a:p>
          <a:p>
            <a:r>
              <a:rPr lang="en-US" dirty="0" smtClean="0"/>
              <a:t>Team care is important</a:t>
            </a:r>
          </a:p>
          <a:p>
            <a:r>
              <a:rPr lang="en-US" dirty="0" smtClean="0"/>
              <a:t>If you don’t know 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4000" dirty="0" smtClean="0"/>
              <a:t>ASK</a:t>
            </a:r>
            <a:endParaRPr lang="en-US" sz="40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skin</a:t>
            </a:r>
            <a:endParaRPr lang="en-AU" dirty="0"/>
          </a:p>
        </p:txBody>
      </p:sp>
      <p:pic>
        <p:nvPicPr>
          <p:cNvPr id="4" name="Content Placeholder 3" descr="skin diag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0546" y="1852551"/>
            <a:ext cx="6252308" cy="436098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 Definition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Loss of Skin or Mucosa due to Thermal, Chemical or Mechanical injury.</a:t>
            </a:r>
          </a:p>
          <a:p>
            <a:r>
              <a:rPr lang="en-US" dirty="0" smtClean="0"/>
              <a:t>May extend to a variable thickness within the skin or mucosa</a:t>
            </a:r>
          </a:p>
          <a:p>
            <a:r>
              <a:rPr lang="en-US" dirty="0" smtClean="0"/>
              <a:t>May extend over a variable extent</a:t>
            </a:r>
          </a:p>
          <a:p>
            <a:r>
              <a:rPr lang="en-US" dirty="0" smtClean="0"/>
              <a:t>May not be visible externally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	Airway burns</a:t>
            </a:r>
          </a:p>
          <a:p>
            <a:pPr lvl="4">
              <a:buNone/>
            </a:pPr>
            <a:r>
              <a:rPr lang="en-US" sz="2800" dirty="0" err="1" smtClean="0"/>
              <a:t>Oesophageal</a:t>
            </a:r>
            <a:r>
              <a:rPr lang="en-US" sz="2800" dirty="0" smtClean="0"/>
              <a:t> burns</a:t>
            </a:r>
          </a:p>
          <a:p>
            <a:r>
              <a:rPr lang="en-US" dirty="0" smtClean="0"/>
              <a:t>Outcome at site of burn depends largely on depth of burn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Burn Definition </a:t>
            </a:r>
            <a:endParaRPr lang="en-AU" dirty="0"/>
          </a:p>
        </p:txBody>
      </p:sp>
      <p:pic>
        <p:nvPicPr>
          <p:cNvPr id="4" name="Content Placeholder 3" descr="skin diagra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714488"/>
            <a:ext cx="4096802" cy="285752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Superficial Burn</a:t>
            </a:r>
          </a:p>
          <a:p>
            <a:pPr lvl="1"/>
            <a:r>
              <a:rPr lang="en-US" dirty="0" smtClean="0"/>
              <a:t>Epidermal loss only</a:t>
            </a:r>
          </a:p>
          <a:p>
            <a:pPr lvl="1"/>
            <a:r>
              <a:rPr lang="en-US" dirty="0" err="1" smtClean="0"/>
              <a:t>Erythema</a:t>
            </a:r>
            <a:r>
              <a:rPr lang="en-US" dirty="0" smtClean="0"/>
              <a:t> followed by desquamation</a:t>
            </a:r>
          </a:p>
          <a:p>
            <a:r>
              <a:rPr lang="en-US" dirty="0" smtClean="0"/>
              <a:t>Partial Thickness</a:t>
            </a:r>
          </a:p>
          <a:p>
            <a:pPr lvl="1"/>
            <a:r>
              <a:rPr lang="en-US" dirty="0" smtClean="0"/>
              <a:t>Superficial partial</a:t>
            </a:r>
          </a:p>
          <a:p>
            <a:pPr lvl="2"/>
            <a:r>
              <a:rPr lang="en-US" dirty="0" smtClean="0"/>
              <a:t>Involves dermis</a:t>
            </a:r>
          </a:p>
          <a:p>
            <a:pPr lvl="2"/>
            <a:r>
              <a:rPr lang="en-US" dirty="0" smtClean="0"/>
              <a:t>Blisters</a:t>
            </a:r>
          </a:p>
          <a:p>
            <a:pPr lvl="1"/>
            <a:r>
              <a:rPr lang="en-US" dirty="0" smtClean="0"/>
              <a:t>Deep partial</a:t>
            </a:r>
          </a:p>
          <a:p>
            <a:pPr lvl="2"/>
            <a:r>
              <a:rPr lang="en-US" dirty="0" smtClean="0"/>
              <a:t>Some deep epithelial elements remain</a:t>
            </a:r>
          </a:p>
          <a:p>
            <a:r>
              <a:rPr lang="en-US" dirty="0" smtClean="0"/>
              <a:t>Full Thickness burn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Assessment of Burn Thickness</a:t>
            </a:r>
            <a:br>
              <a:rPr lang="en-US" dirty="0" smtClean="0"/>
            </a:br>
            <a:r>
              <a:rPr lang="en-US" dirty="0" smtClean="0"/>
              <a:t>Superficial Burn</a:t>
            </a:r>
            <a:endParaRPr lang="en-AU" dirty="0"/>
          </a:p>
        </p:txBody>
      </p:sp>
      <p:pic>
        <p:nvPicPr>
          <p:cNvPr id="4" name="Content Placeholder 3" descr="Superficial bur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428736"/>
            <a:ext cx="4442725" cy="3286148"/>
          </a:xfrm>
        </p:spPr>
      </p:pic>
      <p:pic>
        <p:nvPicPr>
          <p:cNvPr id="5" name="Picture 4" descr="superficial burn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79" y="3214686"/>
            <a:ext cx="3440157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Assessment of Burn Thickness</a:t>
            </a:r>
            <a:br>
              <a:rPr lang="en-US" dirty="0" smtClean="0"/>
            </a:br>
            <a:r>
              <a:rPr lang="en-US" dirty="0" smtClean="0"/>
              <a:t> Superficial Partial Thickness</a:t>
            </a:r>
            <a:endParaRPr lang="en-AU" dirty="0"/>
          </a:p>
        </p:txBody>
      </p:sp>
      <p:pic>
        <p:nvPicPr>
          <p:cNvPr id="6" name="Content Placeholder 5" descr="sup partial thickness bur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71612"/>
            <a:ext cx="3547266" cy="2571768"/>
          </a:xfrm>
        </p:spPr>
      </p:pic>
      <p:pic>
        <p:nvPicPr>
          <p:cNvPr id="7" name="Picture 6" descr="superf partial thick burn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4000504"/>
            <a:ext cx="4166134" cy="2705094"/>
          </a:xfrm>
          <a:prstGeom prst="rect">
            <a:avLst/>
          </a:prstGeom>
        </p:spPr>
      </p:pic>
      <p:pic>
        <p:nvPicPr>
          <p:cNvPr id="8" name="Picture 7" descr="PlainSwa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500174"/>
            <a:ext cx="3333750" cy="20002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034" y="4500570"/>
            <a:ext cx="31511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</a:t>
            </a:r>
          </a:p>
          <a:p>
            <a:r>
              <a:rPr lang="en-US" dirty="0" smtClean="0"/>
              <a:t>Blistered or shiny and moist</a:t>
            </a:r>
          </a:p>
          <a:p>
            <a:r>
              <a:rPr lang="en-US" dirty="0" smtClean="0"/>
              <a:t>Blanches with light touch</a:t>
            </a:r>
          </a:p>
          <a:p>
            <a:r>
              <a:rPr lang="en-US" dirty="0" smtClean="0"/>
              <a:t>Painful</a:t>
            </a:r>
          </a:p>
          <a:p>
            <a:endParaRPr lang="en-US" dirty="0"/>
          </a:p>
          <a:p>
            <a:r>
              <a:rPr lang="en-US" dirty="0" smtClean="0"/>
              <a:t>Heals in &lt;10 days if no infection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Assessment of Burn Thickness</a:t>
            </a:r>
            <a:br>
              <a:rPr lang="en-US" dirty="0" smtClean="0"/>
            </a:br>
            <a:r>
              <a:rPr lang="en-US" dirty="0" smtClean="0"/>
              <a:t>Deep Partial Thickness</a:t>
            </a:r>
            <a:endParaRPr lang="en-AU" dirty="0"/>
          </a:p>
        </p:txBody>
      </p:sp>
      <p:pic>
        <p:nvPicPr>
          <p:cNvPr id="4" name="Content Placeholder 3" descr="deep partial thickness bur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3619500" cy="2286000"/>
          </a:xfrm>
        </p:spPr>
      </p:pic>
      <p:pic>
        <p:nvPicPr>
          <p:cNvPr id="5" name="Picture 4" descr="deep and superf partial thick burn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3613548"/>
            <a:ext cx="4343392" cy="2872973"/>
          </a:xfrm>
          <a:prstGeom prst="rect">
            <a:avLst/>
          </a:prstGeom>
        </p:spPr>
      </p:pic>
      <p:pic>
        <p:nvPicPr>
          <p:cNvPr id="6" name="Picture 5" descr="skin diagra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3929066"/>
            <a:ext cx="3483344" cy="24296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4876" y="1500174"/>
            <a:ext cx="30718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Pale or deep red </a:t>
            </a:r>
          </a:p>
          <a:p>
            <a:r>
              <a:rPr lang="en-US" dirty="0"/>
              <a:t>	</a:t>
            </a:r>
            <a:r>
              <a:rPr lang="en-US" dirty="0" smtClean="0"/>
              <a:t>mottled “tartan” appearance</a:t>
            </a:r>
          </a:p>
          <a:p>
            <a:r>
              <a:rPr lang="en-US" dirty="0" smtClean="0"/>
              <a:t>Painful</a:t>
            </a:r>
          </a:p>
          <a:p>
            <a:r>
              <a:rPr lang="en-US" dirty="0" smtClean="0"/>
              <a:t>Doesn’t blanch with pressure</a:t>
            </a:r>
          </a:p>
          <a:p>
            <a:r>
              <a:rPr lang="en-US" dirty="0" smtClean="0"/>
              <a:t>Typically moist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324</TotalTime>
  <Words>1164</Words>
  <Application>Microsoft Office PowerPoint</Application>
  <PresentationFormat>On-screen Show (4:3)</PresentationFormat>
  <Paragraphs>236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Opulent</vt:lpstr>
      <vt:lpstr>Burns in the Paediatric Population</vt:lpstr>
      <vt:lpstr>Burns</vt:lpstr>
      <vt:lpstr>By the end of this lecture you should…</vt:lpstr>
      <vt:lpstr>Normal skin</vt:lpstr>
      <vt:lpstr>Burn Definition</vt:lpstr>
      <vt:lpstr>Burn Definition </vt:lpstr>
      <vt:lpstr>Assessment of Burn Thickness Superficial Burn</vt:lpstr>
      <vt:lpstr>Assessment of Burn Thickness  Superficial Partial Thickness</vt:lpstr>
      <vt:lpstr>Assessment of Burn Thickness Deep Partial Thickness</vt:lpstr>
      <vt:lpstr>Assessment of Burn Thickness  Full Thickness Burn</vt:lpstr>
      <vt:lpstr>Assessment of Extent of Burn “Rule of 9’s”</vt:lpstr>
      <vt:lpstr>Assessment of Extent of Burn Lund and Bowder Chart</vt:lpstr>
      <vt:lpstr>First Aid for Burns </vt:lpstr>
      <vt:lpstr>Initial Management</vt:lpstr>
      <vt:lpstr>Initial Management</vt:lpstr>
      <vt:lpstr>Escharotomy</vt:lpstr>
      <vt:lpstr>Escharotomy</vt:lpstr>
      <vt:lpstr>Debridement &amp; Dressings</vt:lpstr>
      <vt:lpstr>Debridement</vt:lpstr>
      <vt:lpstr>Surgical Debridement</vt:lpstr>
      <vt:lpstr>Dressing options</vt:lpstr>
      <vt:lpstr>Re-evaluation of Burns</vt:lpstr>
      <vt:lpstr>Analgesia</vt:lpstr>
      <vt:lpstr>IV access</vt:lpstr>
      <vt:lpstr>Fluid Resuscitation</vt:lpstr>
      <vt:lpstr>Other considerations…</vt:lpstr>
      <vt:lpstr>Transfer to a Burns Centre?</vt:lpstr>
      <vt:lpstr>Long-term Management</vt:lpstr>
      <vt:lpstr>Skin grafting</vt:lpstr>
      <vt:lpstr>Non-accidental Burn Injury</vt:lpstr>
      <vt:lpstr>Burn Injury Prevention</vt:lpstr>
      <vt:lpstr>Other topics to review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Burns in the Paediatric Population</dc:title>
  <dc:creator>Beth Penington</dc:creator>
  <cp:lastModifiedBy>Admin</cp:lastModifiedBy>
  <cp:revision>7</cp:revision>
  <dcterms:created xsi:type="dcterms:W3CDTF">2009-12-15T22:32:19Z</dcterms:created>
  <dcterms:modified xsi:type="dcterms:W3CDTF">2012-02-29T20:27:13Z</dcterms:modified>
</cp:coreProperties>
</file>