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Hand Injuries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AU" dirty="0" smtClean="0"/>
              <a:t>Dr Mark Putland MBBS FACEM</a:t>
            </a:r>
          </a:p>
          <a:p>
            <a:r>
              <a:rPr lang="en-AU" dirty="0" smtClean="0"/>
              <a:t>Emergency Physician</a:t>
            </a:r>
          </a:p>
          <a:p>
            <a:r>
              <a:rPr lang="en-AU" dirty="0" smtClean="0"/>
              <a:t>Bendigo Health Care Group</a:t>
            </a:r>
          </a:p>
          <a:p>
            <a:r>
              <a:rPr lang="en-AU" dirty="0" smtClean="0"/>
              <a:t>22/9/2011</a:t>
            </a:r>
          </a:p>
          <a:p>
            <a:endParaRPr lang="en-A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Fingers</a:t>
            </a:r>
            <a:endParaRPr lang="en-A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/>
              <a:t>Middle Phalanx </a:t>
            </a:r>
            <a:r>
              <a:rPr lang="en-AU" dirty="0" smtClean="0"/>
              <a:t>Fracture</a:t>
            </a:r>
            <a:endParaRPr lang="en-AU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lvl="0"/>
            <a:r>
              <a:rPr lang="en-AU" dirty="0"/>
              <a:t>Transverse or </a:t>
            </a:r>
            <a:r>
              <a:rPr lang="en-AU" dirty="0" err="1"/>
              <a:t>commminuted</a:t>
            </a:r>
            <a:r>
              <a:rPr lang="en-AU" dirty="0"/>
              <a:t> need fixation</a:t>
            </a:r>
          </a:p>
          <a:p>
            <a:pPr lvl="0"/>
            <a:r>
              <a:rPr lang="en-AU" dirty="0"/>
              <a:t>Spiral tend to be stable (splinted by tendons</a:t>
            </a:r>
          </a:p>
          <a:p>
            <a:pPr lvl="1"/>
            <a:r>
              <a:rPr lang="en-AU" dirty="0"/>
              <a:t>Splint (MCP at 90° and wrist at 45° extension) </a:t>
            </a:r>
          </a:p>
          <a:p>
            <a:pPr lvl="1"/>
            <a:r>
              <a:rPr lang="en-AU" dirty="0"/>
              <a:t>Clinic</a:t>
            </a:r>
          </a:p>
          <a:p>
            <a:pPr lvl="1"/>
            <a:r>
              <a:rPr lang="en-AU" dirty="0"/>
              <a:t>Early protected motion</a:t>
            </a:r>
          </a:p>
          <a:p>
            <a:endParaRPr lang="en-AU" dirty="0"/>
          </a:p>
        </p:txBody>
      </p:sp>
      <p:pic>
        <p:nvPicPr>
          <p:cNvPr id="9" name="Content Placeholder 8" descr="C:\DOCUME~1\mputland\LOCALS~1\Temp\1.2.392.200036.9125.4.0.219115199.2190547200.7335537390.bmp"/>
          <p:cNvPicPr>
            <a:picLocks noGrp="1"/>
          </p:cNvPicPr>
          <p:nvPr>
            <p:ph sz="quarter" idx="4"/>
          </p:nvPr>
        </p:nvPicPr>
        <p:blipFill>
          <a:blip r:embed="rId2" cstate="print"/>
          <a:srcRect l="8494" t="11058"/>
          <a:stretch>
            <a:fillRect/>
          </a:stretch>
        </p:blipFill>
        <p:spPr bwMode="auto">
          <a:xfrm>
            <a:off x="4645025" y="2186256"/>
            <a:ext cx="4041775" cy="392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Fingers</a:t>
            </a:r>
            <a:endParaRPr lang="en-A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AU" dirty="0"/>
              <a:t>Intra-</a:t>
            </a:r>
            <a:r>
              <a:rPr lang="en-AU" dirty="0" err="1"/>
              <a:t>articular</a:t>
            </a:r>
            <a:r>
              <a:rPr lang="en-AU" dirty="0"/>
              <a:t> middle </a:t>
            </a:r>
            <a:r>
              <a:rPr lang="en-AU" dirty="0" err="1"/>
              <a:t>phalangeal</a:t>
            </a:r>
            <a:r>
              <a:rPr lang="en-AU" dirty="0"/>
              <a:t> </a:t>
            </a:r>
            <a:r>
              <a:rPr lang="en-AU" dirty="0" smtClean="0"/>
              <a:t>fracture</a:t>
            </a:r>
            <a:endParaRPr lang="en-AU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lvl="0"/>
            <a:r>
              <a:rPr lang="en-AU" dirty="0"/>
              <a:t>&lt;30% of joint surface – Soft tissue injury</a:t>
            </a:r>
          </a:p>
          <a:p>
            <a:pPr lvl="0"/>
            <a:r>
              <a:rPr lang="en-AU" dirty="0"/>
              <a:t>&gt;30% of joint surface – fixation</a:t>
            </a:r>
          </a:p>
          <a:p>
            <a:pPr lvl="0"/>
            <a:r>
              <a:rPr lang="en-AU" dirty="0" smtClean="0"/>
              <a:t>Avulsion? Of what?</a:t>
            </a:r>
          </a:p>
          <a:p>
            <a:pPr lvl="0"/>
            <a:r>
              <a:rPr lang="en-AU" dirty="0" smtClean="0"/>
              <a:t>What soft tissues might be injured?</a:t>
            </a:r>
            <a:endParaRPr lang="en-AU" dirty="0"/>
          </a:p>
        </p:txBody>
      </p:sp>
      <p:pic>
        <p:nvPicPr>
          <p:cNvPr id="7" name="Content Placeholder 6" descr="C:\DOCUME~1\mputland\LOCALS~1\Temp\1.2.840.113619.2.203.4.2147483647.1316156109.9316841.bmp"/>
          <p:cNvPicPr>
            <a:picLocks noGrp="1"/>
          </p:cNvPicPr>
          <p:nvPr>
            <p:ph sz="quarter" idx="4"/>
          </p:nvPr>
        </p:nvPicPr>
        <p:blipFill>
          <a:blip r:embed="rId2" cstate="print"/>
          <a:srcRect l="1980" t="10333"/>
          <a:stretch>
            <a:fillRect/>
          </a:stretch>
        </p:blipFill>
        <p:spPr bwMode="auto">
          <a:xfrm>
            <a:off x="5575270" y="2174875"/>
            <a:ext cx="2181284" cy="3951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Basics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History</a:t>
            </a:r>
          </a:p>
          <a:p>
            <a:pPr lvl="1"/>
            <a:r>
              <a:rPr lang="en-AU" dirty="0" smtClean="0"/>
              <a:t>AMPLE</a:t>
            </a:r>
          </a:p>
          <a:p>
            <a:pPr lvl="1"/>
            <a:r>
              <a:rPr lang="en-AU" dirty="0" smtClean="0"/>
              <a:t>Handedness</a:t>
            </a:r>
          </a:p>
          <a:p>
            <a:pPr lvl="1"/>
            <a:r>
              <a:rPr lang="en-AU" dirty="0" smtClean="0"/>
              <a:t>Occupation</a:t>
            </a:r>
          </a:p>
          <a:p>
            <a:pPr lvl="1"/>
            <a:r>
              <a:rPr lang="en-AU" dirty="0" smtClean="0"/>
              <a:t>Leisure</a:t>
            </a:r>
          </a:p>
          <a:p>
            <a:pPr>
              <a:buNone/>
            </a:pPr>
            <a:endParaRPr lang="en-A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Basics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AU" dirty="0" smtClean="0"/>
              <a:t>Exam</a:t>
            </a:r>
          </a:p>
          <a:p>
            <a:pPr lvl="1"/>
            <a:r>
              <a:rPr lang="en-AU" dirty="0" smtClean="0"/>
              <a:t>Position</a:t>
            </a:r>
          </a:p>
          <a:p>
            <a:pPr lvl="1"/>
            <a:r>
              <a:rPr lang="en-AU" dirty="0" smtClean="0"/>
              <a:t>Posture</a:t>
            </a:r>
          </a:p>
          <a:p>
            <a:pPr lvl="1"/>
            <a:r>
              <a:rPr lang="en-AU" dirty="0" smtClean="0"/>
              <a:t>Wound</a:t>
            </a:r>
          </a:p>
          <a:p>
            <a:pPr lvl="1"/>
            <a:r>
              <a:rPr lang="en-AU" dirty="0" smtClean="0"/>
              <a:t>Bones and Joints</a:t>
            </a:r>
          </a:p>
          <a:p>
            <a:pPr lvl="1"/>
            <a:r>
              <a:rPr lang="en-AU" dirty="0" smtClean="0"/>
              <a:t>Tendons</a:t>
            </a:r>
          </a:p>
          <a:p>
            <a:pPr lvl="1"/>
            <a:r>
              <a:rPr lang="en-AU" dirty="0" err="1" smtClean="0"/>
              <a:t>Vascularity</a:t>
            </a:r>
            <a:r>
              <a:rPr lang="en-AU" dirty="0" smtClean="0"/>
              <a:t> and bleeding</a:t>
            </a:r>
          </a:p>
          <a:p>
            <a:pPr lvl="1"/>
            <a:r>
              <a:rPr lang="en-AU" dirty="0" smtClean="0"/>
              <a:t>Nerves</a:t>
            </a:r>
          </a:p>
          <a:p>
            <a:pPr lvl="1"/>
            <a:r>
              <a:rPr lang="en-AU" dirty="0" smtClean="0"/>
              <a:t>Function</a:t>
            </a:r>
            <a:endParaRPr lang="en-A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Basics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Digital Nerve Block</a:t>
            </a:r>
          </a:p>
          <a:p>
            <a:endParaRPr lang="en-A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Fingers</a:t>
            </a:r>
            <a:endParaRPr lang="en-AU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 smtClean="0"/>
              <a:t>Tuft Fracture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AU" dirty="0" smtClean="0"/>
              <a:t>Closed</a:t>
            </a:r>
          </a:p>
          <a:p>
            <a:r>
              <a:rPr lang="en-AU" dirty="0" smtClean="0"/>
              <a:t>Open</a:t>
            </a:r>
          </a:p>
          <a:p>
            <a:r>
              <a:rPr lang="en-AU" dirty="0" err="1" smtClean="0"/>
              <a:t>Subungual</a:t>
            </a:r>
            <a:r>
              <a:rPr lang="en-AU" dirty="0" smtClean="0"/>
              <a:t> haematoma</a:t>
            </a:r>
          </a:p>
          <a:p>
            <a:r>
              <a:rPr lang="en-AU" dirty="0" smtClean="0"/>
              <a:t>Nail bed laceration</a:t>
            </a:r>
          </a:p>
          <a:p>
            <a:endParaRPr lang="en-AU" dirty="0" smtClean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AU" dirty="0" smtClean="0"/>
              <a:t>Only one of these is a tuft fracture. Which?</a:t>
            </a:r>
          </a:p>
        </p:txBody>
      </p:sp>
      <p:pic>
        <p:nvPicPr>
          <p:cNvPr id="8" name="Content Placeholder 7"/>
          <p:cNvPicPr>
            <a:picLocks noGrp="1"/>
          </p:cNvPicPr>
          <p:nvPr>
            <p:ph sz="quarter" idx="4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716016" y="2420888"/>
            <a:ext cx="3312368" cy="3672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Fingers</a:t>
            </a:r>
            <a:endParaRPr lang="en-A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AU" dirty="0" smtClean="0"/>
              <a:t>Transverse Fracture of the Distal </a:t>
            </a:r>
            <a:r>
              <a:rPr lang="en-AU" dirty="0" err="1" smtClean="0"/>
              <a:t>Phallanx</a:t>
            </a:r>
            <a:endParaRPr lang="en-AU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lvl="0"/>
            <a:r>
              <a:rPr lang="en-AU" dirty="0"/>
              <a:t>Distal to the DFP insertion so stable</a:t>
            </a:r>
          </a:p>
          <a:p>
            <a:pPr lvl="1"/>
            <a:r>
              <a:rPr lang="en-AU" dirty="0"/>
              <a:t>Reduce and splint</a:t>
            </a:r>
          </a:p>
          <a:p>
            <a:pPr lvl="1"/>
            <a:r>
              <a:rPr lang="en-AU" dirty="0"/>
              <a:t>Occasionally need a K-wire</a:t>
            </a:r>
          </a:p>
          <a:p>
            <a:r>
              <a:rPr lang="en-AU" dirty="0"/>
              <a:t>Watch for mallet finger deformity with the more proximal ones</a:t>
            </a: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016" y="1700808"/>
            <a:ext cx="4019687" cy="10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Content Placeholder 7"/>
          <p:cNvPicPr>
            <a:picLocks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5076056" y="2852936"/>
            <a:ext cx="2952328" cy="3168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Fingers</a:t>
            </a:r>
            <a:endParaRPr lang="en-A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 smtClean="0"/>
              <a:t>Mallet Finger</a:t>
            </a:r>
            <a:endParaRPr lang="en-AU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AU" dirty="0" smtClean="0"/>
              <a:t>Avulsion of the insertion of FDP (central band)</a:t>
            </a:r>
          </a:p>
        </p:txBody>
      </p:sp>
      <p:pic>
        <p:nvPicPr>
          <p:cNvPr id="7" name="Content Placeholder 6"/>
          <p:cNvPicPr>
            <a:picLocks noGrp="1"/>
          </p:cNvPicPr>
          <p:nvPr>
            <p:ph sz="quarter" idx="4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9992" y="1988840"/>
            <a:ext cx="4392488" cy="3168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Fingers</a:t>
            </a:r>
            <a:endParaRPr lang="en-A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 smtClean="0"/>
              <a:t>Mallet Finger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AU" dirty="0" smtClean="0"/>
              <a:t>Avulsion of the insertion of FDP (central band)</a:t>
            </a:r>
          </a:p>
          <a:p>
            <a:pPr lvl="0"/>
            <a:r>
              <a:rPr lang="en-AU" dirty="0"/>
              <a:t>ORIF if  </a:t>
            </a:r>
          </a:p>
          <a:p>
            <a:pPr lvl="1"/>
            <a:r>
              <a:rPr lang="en-AU" dirty="0"/>
              <a:t>&gt;2mm #</a:t>
            </a:r>
          </a:p>
          <a:p>
            <a:pPr lvl="1"/>
            <a:r>
              <a:rPr lang="en-AU" dirty="0"/>
              <a:t>&gt;⅓ joint surface</a:t>
            </a:r>
          </a:p>
          <a:p>
            <a:pPr lvl="1"/>
            <a:r>
              <a:rPr lang="en-AU" dirty="0"/>
              <a:t>Penetrating injury</a:t>
            </a:r>
          </a:p>
          <a:p>
            <a:endParaRPr lang="en-AU" dirty="0"/>
          </a:p>
        </p:txBody>
      </p:sp>
      <p:pic>
        <p:nvPicPr>
          <p:cNvPr id="8" name="Content Placeholder 7"/>
          <p:cNvPicPr>
            <a:picLocks noGrp="1"/>
          </p:cNvPicPr>
          <p:nvPr>
            <p:ph sz="quarter" idx="4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36096" y="2060848"/>
            <a:ext cx="2688282" cy="20162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92080" y="4437112"/>
            <a:ext cx="3108573" cy="18686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Fingers</a:t>
            </a:r>
            <a:endParaRPr lang="en-A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 smtClean="0"/>
              <a:t>Mallet Finger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AU" dirty="0" smtClean="0"/>
              <a:t>Avulsion of the insertion of FDP (central band)</a:t>
            </a:r>
          </a:p>
          <a:p>
            <a:pPr lvl="0"/>
            <a:r>
              <a:rPr lang="en-AU" dirty="0" smtClean="0"/>
              <a:t>ORIF if  </a:t>
            </a:r>
          </a:p>
          <a:p>
            <a:pPr lvl="1"/>
            <a:r>
              <a:rPr lang="en-AU" dirty="0" smtClean="0"/>
              <a:t>&gt;2mm #</a:t>
            </a:r>
          </a:p>
          <a:p>
            <a:pPr lvl="1"/>
            <a:r>
              <a:rPr lang="en-AU" dirty="0" smtClean="0"/>
              <a:t>&gt;⅓ joint surface</a:t>
            </a:r>
          </a:p>
          <a:p>
            <a:pPr lvl="1"/>
            <a:r>
              <a:rPr lang="en-AU" dirty="0" smtClean="0"/>
              <a:t>Penetrating injury</a:t>
            </a:r>
          </a:p>
          <a:p>
            <a:r>
              <a:rPr lang="en-AU" dirty="0" smtClean="0"/>
              <a:t>Otherwise splint 24-7 for 6 weeks and then use night splinting and sports protection</a:t>
            </a:r>
          </a:p>
          <a:p>
            <a:pPr>
              <a:buNone/>
            </a:pPr>
            <a:endParaRPr lang="en-AU" dirty="0"/>
          </a:p>
        </p:txBody>
      </p:sp>
      <p:pic>
        <p:nvPicPr>
          <p:cNvPr id="7" name="Content Placeholder 6"/>
          <p:cNvPicPr>
            <a:picLocks noGrp="1"/>
          </p:cNvPicPr>
          <p:nvPr>
            <p:ph sz="quarter" idx="4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5025" y="2634853"/>
            <a:ext cx="4041775" cy="3031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235</Words>
  <Application>Microsoft Office PowerPoint</Application>
  <PresentationFormat>On-screen Show (4:3)</PresentationFormat>
  <Paragraphs>67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Hand Injuries</vt:lpstr>
      <vt:lpstr>Basics</vt:lpstr>
      <vt:lpstr>Basics</vt:lpstr>
      <vt:lpstr>Basics</vt:lpstr>
      <vt:lpstr>Fingers</vt:lpstr>
      <vt:lpstr>Fingers</vt:lpstr>
      <vt:lpstr>Fingers</vt:lpstr>
      <vt:lpstr>Fingers</vt:lpstr>
      <vt:lpstr>Fingers</vt:lpstr>
      <vt:lpstr>Fingers</vt:lpstr>
      <vt:lpstr>Fingers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Hand Injuries</dc:title>
  <dc:creator/>
  <cp:lastModifiedBy>Admin</cp:lastModifiedBy>
  <cp:revision>1</cp:revision>
  <dcterms:created xsi:type="dcterms:W3CDTF">2006-08-16T00:00:00Z</dcterms:created>
  <dcterms:modified xsi:type="dcterms:W3CDTF">2011-09-21T09:37:15Z</dcterms:modified>
</cp:coreProperties>
</file>