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3" r:id="rId12"/>
    <p:sldId id="288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7" r:id="rId22"/>
    <p:sldId id="274" r:id="rId23"/>
    <p:sldId id="276" r:id="rId24"/>
    <p:sldId id="275" r:id="rId25"/>
    <p:sldId id="278" r:id="rId26"/>
    <p:sldId id="286" r:id="rId27"/>
    <p:sldId id="279" r:id="rId28"/>
    <p:sldId id="285" r:id="rId29"/>
    <p:sldId id="281" r:id="rId30"/>
    <p:sldId id="280" r:id="rId31"/>
    <p:sldId id="287" r:id="rId32"/>
    <p:sldId id="284" r:id="rId33"/>
    <p:sldId id="289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0E6E25-B0BF-4C02-BBB0-043461D4F10E}" type="datetimeFigureOut">
              <a:rPr lang="en-AU" smtClean="0"/>
              <a:pPr/>
              <a:t>17/05/2012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364D0-C73A-47AF-965A-2D3A460D0291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Febrile </a:t>
            </a:r>
            <a:r>
              <a:rPr lang="en-AU" dirty="0" err="1" smtClean="0"/>
              <a:t>Neutropenia</a:t>
            </a:r>
            <a:r>
              <a:rPr lang="en-AU" dirty="0" smtClean="0"/>
              <a:t>: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General points: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Only 25% of patients will have a bacteraemia (</a:t>
            </a:r>
            <a:r>
              <a:rPr lang="en-AU" dirty="0" err="1" smtClean="0"/>
              <a:t>ie</a:t>
            </a:r>
            <a:r>
              <a:rPr lang="en-AU" dirty="0" smtClean="0"/>
              <a:t>: positive blood cultures)</a:t>
            </a:r>
          </a:p>
          <a:p>
            <a:r>
              <a:rPr lang="en-AU" dirty="0" smtClean="0"/>
              <a:t>80% of infections arise from endogenous flora of the patient.</a:t>
            </a:r>
          </a:p>
          <a:p>
            <a:r>
              <a:rPr lang="en-AU" dirty="0" smtClean="0"/>
              <a:t>G- infections have a high mortality and are more likely to cause infections outside of bloodstream (</a:t>
            </a:r>
            <a:r>
              <a:rPr lang="en-AU" dirty="0" err="1" smtClean="0"/>
              <a:t>ie</a:t>
            </a:r>
            <a:r>
              <a:rPr lang="en-AU" dirty="0" smtClean="0"/>
              <a:t>: </a:t>
            </a:r>
            <a:r>
              <a:rPr lang="en-AU" dirty="0" err="1" smtClean="0"/>
              <a:t>biliary</a:t>
            </a:r>
            <a:r>
              <a:rPr lang="en-AU" dirty="0" smtClean="0"/>
              <a:t>, respiratory, urinary etc).</a:t>
            </a:r>
          </a:p>
          <a:p>
            <a:r>
              <a:rPr lang="en-AU" dirty="0" smtClean="0"/>
              <a:t>Anaerobes only involved in 3.4% of infections, often </a:t>
            </a:r>
            <a:r>
              <a:rPr lang="en-AU" dirty="0" err="1" smtClean="0"/>
              <a:t>polymicrobial</a:t>
            </a:r>
            <a:r>
              <a:rPr lang="en-AU" dirty="0" smtClean="0"/>
              <a:t>.  Don’t need to routinely cover for them. </a:t>
            </a: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Mortality: G- highest: 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 prospective study of &gt; 2000 pts revealed:</a:t>
            </a:r>
          </a:p>
          <a:p>
            <a:pPr lvl="1"/>
            <a:r>
              <a:rPr lang="en-AU" dirty="0" smtClean="0"/>
              <a:t>23% of febrile </a:t>
            </a:r>
            <a:r>
              <a:rPr lang="en-AU" dirty="0" err="1" smtClean="0"/>
              <a:t>neutropenic</a:t>
            </a:r>
            <a:r>
              <a:rPr lang="en-AU" dirty="0" smtClean="0"/>
              <a:t> episodes associated with bacteraemia.</a:t>
            </a:r>
          </a:p>
          <a:p>
            <a:pPr lvl="1"/>
            <a:r>
              <a:rPr lang="en-AU" dirty="0" smtClean="0"/>
              <a:t>G+ 57%, G- 34%, </a:t>
            </a:r>
            <a:r>
              <a:rPr lang="en-AU" dirty="0" err="1" smtClean="0"/>
              <a:t>polymicrobial</a:t>
            </a:r>
            <a:r>
              <a:rPr lang="en-AU" dirty="0" smtClean="0"/>
              <a:t> 9%</a:t>
            </a:r>
          </a:p>
          <a:p>
            <a:pPr lvl="1"/>
            <a:r>
              <a:rPr lang="en-AU" dirty="0" smtClean="0"/>
              <a:t>Mortality: G+ 5%, G- 18%</a:t>
            </a:r>
          </a:p>
        </p:txBody>
      </p:sp>
      <p:sp>
        <p:nvSpPr>
          <p:cNvPr id="4" name="Rectangle 3"/>
          <p:cNvSpPr/>
          <p:nvPr/>
        </p:nvSpPr>
        <p:spPr>
          <a:xfrm>
            <a:off x="395536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AU" b="1" dirty="0" err="1" smtClean="0"/>
              <a:t>Klastersky</a:t>
            </a:r>
            <a:r>
              <a:rPr lang="en-AU" b="1" dirty="0" smtClean="0"/>
              <a:t> J et al; </a:t>
            </a:r>
            <a:r>
              <a:rPr lang="en-AU" b="1" dirty="0" err="1" smtClean="0"/>
              <a:t>Int</a:t>
            </a:r>
            <a:r>
              <a:rPr lang="en-AU" b="1" dirty="0" smtClean="0"/>
              <a:t> J </a:t>
            </a:r>
            <a:r>
              <a:rPr lang="en-AU" b="1" dirty="0" err="1" smtClean="0"/>
              <a:t>Antimicrob</a:t>
            </a:r>
            <a:r>
              <a:rPr lang="en-AU" b="1" dirty="0" smtClean="0"/>
              <a:t> Agents; 2007; 30 (</a:t>
            </a:r>
            <a:r>
              <a:rPr lang="en-AU" b="1" dirty="0" err="1" smtClean="0"/>
              <a:t>suppl</a:t>
            </a:r>
            <a:r>
              <a:rPr lang="en-AU" b="1" dirty="0" smtClean="0"/>
              <a:t> 1).</a:t>
            </a:r>
            <a:endParaRPr lang="en-A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Bacteremia</a:t>
            </a:r>
            <a:r>
              <a:rPr lang="en-AU" dirty="0" smtClean="0"/>
              <a:t> and mortality</a:t>
            </a:r>
            <a:endParaRPr lang="en-A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8477536" cy="40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1520" y="60932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AU" b="1" dirty="0" err="1" smtClean="0"/>
              <a:t>Klastersky</a:t>
            </a:r>
            <a:r>
              <a:rPr lang="en-AU" b="1" dirty="0" smtClean="0"/>
              <a:t> J et al; </a:t>
            </a:r>
            <a:r>
              <a:rPr lang="en-AU" b="1" dirty="0" err="1" smtClean="0"/>
              <a:t>Int</a:t>
            </a:r>
            <a:r>
              <a:rPr lang="en-AU" b="1" dirty="0" smtClean="0"/>
              <a:t> J </a:t>
            </a:r>
            <a:r>
              <a:rPr lang="en-AU" b="1" dirty="0" err="1" smtClean="0"/>
              <a:t>Antimicrob</a:t>
            </a:r>
            <a:r>
              <a:rPr lang="en-AU" b="1" dirty="0" smtClean="0"/>
              <a:t> Agents; 2007; 30 (</a:t>
            </a:r>
            <a:r>
              <a:rPr lang="en-AU" b="1" dirty="0" err="1" smtClean="0"/>
              <a:t>suppl</a:t>
            </a:r>
            <a:r>
              <a:rPr lang="en-AU" b="1" dirty="0" smtClean="0"/>
              <a:t> 1).</a:t>
            </a:r>
            <a:endParaRPr lang="en-A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Fungal infections: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Rarely seen early on in the course of </a:t>
            </a:r>
            <a:r>
              <a:rPr lang="en-AU" dirty="0" err="1" smtClean="0"/>
              <a:t>neutropenia</a:t>
            </a:r>
            <a:r>
              <a:rPr lang="en-AU" dirty="0" smtClean="0"/>
              <a:t>.</a:t>
            </a:r>
          </a:p>
          <a:p>
            <a:r>
              <a:rPr lang="en-AU" dirty="0" smtClean="0"/>
              <a:t>More common after the 1</a:t>
            </a:r>
            <a:r>
              <a:rPr lang="en-AU" baseline="30000" dirty="0" smtClean="0"/>
              <a:t>st</a:t>
            </a:r>
            <a:r>
              <a:rPr lang="en-AU" dirty="0" smtClean="0"/>
              <a:t> week of prolonged </a:t>
            </a:r>
            <a:r>
              <a:rPr lang="en-AU" dirty="0" err="1" smtClean="0"/>
              <a:t>neutropenia</a:t>
            </a:r>
            <a:r>
              <a:rPr lang="en-AU" dirty="0" smtClean="0"/>
              <a:t>.</a:t>
            </a:r>
          </a:p>
          <a:p>
            <a:r>
              <a:rPr lang="en-AU" dirty="0" smtClean="0"/>
              <a:t>Candida:</a:t>
            </a:r>
          </a:p>
          <a:p>
            <a:pPr lvl="1"/>
            <a:r>
              <a:rPr lang="en-AU" dirty="0" smtClean="0"/>
              <a:t>CVC infection</a:t>
            </a:r>
          </a:p>
          <a:p>
            <a:pPr lvl="1"/>
            <a:r>
              <a:rPr lang="en-AU" dirty="0" smtClean="0"/>
              <a:t>Oral </a:t>
            </a:r>
            <a:r>
              <a:rPr lang="en-AU" dirty="0" err="1" smtClean="0"/>
              <a:t>candidiasis</a:t>
            </a:r>
            <a:r>
              <a:rPr lang="en-AU" dirty="0" smtClean="0"/>
              <a:t>, </a:t>
            </a:r>
            <a:r>
              <a:rPr lang="en-AU" dirty="0" err="1" smtClean="0"/>
              <a:t>esophagitis</a:t>
            </a:r>
            <a:r>
              <a:rPr lang="en-AU" dirty="0" smtClean="0"/>
              <a:t>.</a:t>
            </a:r>
          </a:p>
          <a:p>
            <a:pPr lvl="1"/>
            <a:r>
              <a:rPr lang="en-AU" dirty="0" smtClean="0"/>
              <a:t>Systemic infection: </a:t>
            </a:r>
            <a:r>
              <a:rPr lang="en-AU" dirty="0" err="1" smtClean="0"/>
              <a:t>hepatosplenic</a:t>
            </a:r>
            <a:r>
              <a:rPr lang="en-AU" dirty="0" smtClean="0"/>
              <a:t> disease, </a:t>
            </a:r>
            <a:r>
              <a:rPr lang="en-AU" dirty="0" err="1" smtClean="0"/>
              <a:t>endocarditis</a:t>
            </a:r>
            <a:r>
              <a:rPr lang="en-AU" dirty="0" smtClean="0"/>
              <a:t> less common.  </a:t>
            </a:r>
          </a:p>
          <a:p>
            <a:r>
              <a:rPr lang="en-AU" dirty="0" err="1" smtClean="0"/>
              <a:t>Aspergillus</a:t>
            </a:r>
            <a:r>
              <a:rPr lang="en-AU" dirty="0" smtClean="0"/>
              <a:t>: more common after &gt; 2/52 of </a:t>
            </a:r>
            <a:r>
              <a:rPr lang="en-AU" dirty="0" err="1" smtClean="0"/>
              <a:t>neutropenia</a:t>
            </a:r>
            <a:r>
              <a:rPr lang="en-AU" dirty="0" smtClean="0"/>
              <a:t>.  Sinusitis</a:t>
            </a:r>
            <a:r>
              <a:rPr lang="en-AU" smtClean="0"/>
              <a:t>, pneumonia</a:t>
            </a:r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Clinical Assessment: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1444715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General principles: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Signs and symptoms of infection often attenuated in </a:t>
            </a:r>
            <a:r>
              <a:rPr lang="en-AU" dirty="0" err="1" smtClean="0"/>
              <a:t>neutropenic</a:t>
            </a:r>
            <a:r>
              <a:rPr lang="en-AU" dirty="0" smtClean="0"/>
              <a:t> patients, for </a:t>
            </a:r>
            <a:r>
              <a:rPr lang="en-AU" dirty="0" err="1" smtClean="0"/>
              <a:t>eg</a:t>
            </a:r>
            <a:r>
              <a:rPr lang="en-AU" dirty="0" smtClean="0"/>
              <a:t>:</a:t>
            </a:r>
          </a:p>
          <a:p>
            <a:pPr lvl="1"/>
            <a:r>
              <a:rPr lang="en-AU" dirty="0" smtClean="0"/>
              <a:t>Lack of pulmonary infiltrate with pneumonia</a:t>
            </a:r>
          </a:p>
          <a:p>
            <a:pPr lvl="1"/>
            <a:r>
              <a:rPr lang="en-AU" dirty="0" smtClean="0"/>
              <a:t>Lack of </a:t>
            </a:r>
            <a:r>
              <a:rPr lang="en-AU" dirty="0" err="1" smtClean="0"/>
              <a:t>pyuria</a:t>
            </a:r>
            <a:r>
              <a:rPr lang="en-AU" dirty="0" smtClean="0"/>
              <a:t> with UTI</a:t>
            </a:r>
          </a:p>
          <a:p>
            <a:r>
              <a:rPr lang="en-AU" dirty="0" smtClean="0"/>
              <a:t>Fever is often the only sign of a serious infection. </a:t>
            </a:r>
          </a:p>
          <a:p>
            <a:r>
              <a:rPr lang="en-AU" dirty="0" smtClean="0"/>
              <a:t>Symptoms and signs of infection can become apparent as neutrophils recover. </a:t>
            </a:r>
          </a:p>
          <a:p>
            <a:r>
              <a:rPr lang="en-AU" dirty="0" smtClean="0"/>
              <a:t>Daily review of symptoms and new signs of infection. </a:t>
            </a:r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385593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History: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Enquire about:</a:t>
            </a:r>
          </a:p>
          <a:p>
            <a:pPr lvl="1"/>
            <a:r>
              <a:rPr lang="en-AU" dirty="0" smtClean="0"/>
              <a:t>Focal symptoms (often absent)</a:t>
            </a:r>
          </a:p>
          <a:p>
            <a:pPr lvl="1"/>
            <a:r>
              <a:rPr lang="en-AU" dirty="0" smtClean="0"/>
              <a:t>Exposure to infections</a:t>
            </a:r>
          </a:p>
          <a:p>
            <a:pPr lvl="1"/>
            <a:r>
              <a:rPr lang="en-AU" dirty="0" smtClean="0"/>
              <a:t>Prophylactic antibiotics</a:t>
            </a:r>
          </a:p>
          <a:p>
            <a:pPr lvl="1"/>
            <a:r>
              <a:rPr lang="en-AU" dirty="0" smtClean="0"/>
              <a:t>Prior infections</a:t>
            </a:r>
          </a:p>
          <a:p>
            <a:pPr lvl="1"/>
            <a:r>
              <a:rPr lang="en-AU" dirty="0" smtClean="0"/>
              <a:t>Evidence of colonisation </a:t>
            </a:r>
            <a:r>
              <a:rPr lang="en-AU" dirty="0" err="1" smtClean="0"/>
              <a:t>eg</a:t>
            </a:r>
            <a:r>
              <a:rPr lang="en-AU" dirty="0" smtClean="0"/>
              <a:t> MRSA.</a:t>
            </a:r>
          </a:p>
          <a:p>
            <a:pPr lvl="1"/>
            <a:r>
              <a:rPr lang="en-AU" dirty="0" smtClean="0"/>
              <a:t>Co-morbidities</a:t>
            </a:r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698820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Physical examination: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Focus on: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AU" dirty="0" smtClean="0"/>
              <a:t>Skin: evidence of cellulitis, viral rash </a:t>
            </a:r>
            <a:r>
              <a:rPr lang="en-AU" dirty="0" err="1" smtClean="0"/>
              <a:t>eg</a:t>
            </a:r>
            <a:r>
              <a:rPr lang="en-AU" dirty="0" smtClean="0"/>
              <a:t> HSV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AU" dirty="0" smtClean="0"/>
              <a:t>Central line: cellulitis, </a:t>
            </a:r>
            <a:r>
              <a:rPr lang="en-AU" dirty="0" err="1" smtClean="0"/>
              <a:t>fluctuance</a:t>
            </a:r>
            <a:r>
              <a:rPr lang="en-AU" dirty="0" smtClean="0"/>
              <a:t>, dysfunction of line can be indicative of an infected clot.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AU" dirty="0" smtClean="0"/>
              <a:t>Oropharynx: </a:t>
            </a:r>
            <a:r>
              <a:rPr lang="en-AU" dirty="0" err="1" smtClean="0"/>
              <a:t>mucositis</a:t>
            </a:r>
            <a:r>
              <a:rPr lang="en-AU" dirty="0" smtClean="0"/>
              <a:t>, candidiasis, dental abscess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AU" dirty="0" smtClean="0"/>
              <a:t>Peri-anal region: abscess.  Do not perform PR as this can cause bacteraemia</a:t>
            </a:r>
          </a:p>
          <a:p>
            <a:pPr marL="850392" lvl="1" indent="-457200">
              <a:buFont typeface="+mj-lt"/>
              <a:buAutoNum type="arabicPeriod"/>
            </a:pPr>
            <a:endParaRPr lang="en-AU" dirty="0" smtClean="0"/>
          </a:p>
          <a:p>
            <a:pPr marL="850392" lvl="1" indent="-457200">
              <a:buFont typeface="+mj-lt"/>
              <a:buAutoNum type="arabicPeriod"/>
            </a:pPr>
            <a:endParaRPr lang="en-AU" dirty="0" smtClean="0"/>
          </a:p>
        </p:txBody>
      </p:sp>
    </p:spTree>
    <p:extLst>
      <p:ext uri="{BB962C8B-B14F-4D97-AF65-F5344CB8AC3E}">
        <p14:creationId xmlns="" xmlns:p14="http://schemas.microsoft.com/office/powerpoint/2010/main" val="837914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General investigations: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9386124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Blood tests: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FBE with differential leucocyte count.</a:t>
            </a:r>
          </a:p>
          <a:p>
            <a:r>
              <a:rPr lang="en-AU" dirty="0" smtClean="0"/>
              <a:t>UEC and LFTs</a:t>
            </a:r>
          </a:p>
          <a:p>
            <a:r>
              <a:rPr lang="en-AU" dirty="0" smtClean="0"/>
              <a:t>? CRP:  studies have demonstrated </a:t>
            </a:r>
            <a:r>
              <a:rPr lang="en-AU" dirty="0" err="1" smtClean="0"/>
              <a:t>inconsistant</a:t>
            </a:r>
            <a:r>
              <a:rPr lang="en-AU" dirty="0" smtClean="0"/>
              <a:t> results.  Routine testing not recommended. </a:t>
            </a:r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525182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Definition: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Fever: </a:t>
            </a:r>
            <a:r>
              <a:rPr lang="en-AU" u="sng" dirty="0" smtClean="0"/>
              <a:t>&gt;</a:t>
            </a:r>
            <a:r>
              <a:rPr lang="en-AU" dirty="0" smtClean="0"/>
              <a:t> 38.3 degrees on one occasion.  </a:t>
            </a:r>
            <a:r>
              <a:rPr lang="en-AU" u="sng" dirty="0" smtClean="0"/>
              <a:t>&gt;</a:t>
            </a:r>
            <a:r>
              <a:rPr lang="en-AU" dirty="0" smtClean="0"/>
              <a:t> 38 degrees sustained over 1 hour.  A+RMC guidelines: &gt;37.5 in patient with risk factors.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err="1" smtClean="0"/>
              <a:t>Neutropenia</a:t>
            </a:r>
            <a:r>
              <a:rPr lang="en-AU" dirty="0" smtClean="0"/>
              <a:t>: &lt;0.5 or &lt; 1 and expected to fall.  &lt; 0.1 represents high risk.  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Elderly and pts on corticosteroids may not mount a fever; if there are clinical features of a new infection AND </a:t>
            </a:r>
            <a:r>
              <a:rPr lang="en-AU" dirty="0" err="1" smtClean="0"/>
              <a:t>neutropenic</a:t>
            </a:r>
            <a:r>
              <a:rPr lang="en-AU" dirty="0" smtClean="0"/>
              <a:t>, treat as febrile </a:t>
            </a:r>
            <a:r>
              <a:rPr lang="en-AU" dirty="0" err="1" smtClean="0"/>
              <a:t>neutropenia</a:t>
            </a:r>
            <a:r>
              <a:rPr lang="en-AU" dirty="0" smtClean="0"/>
              <a:t>. </a:t>
            </a:r>
          </a:p>
          <a:p>
            <a:pPr marL="514350" indent="-514350">
              <a:buNone/>
            </a:pPr>
            <a:endParaRPr lang="en-AU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X-rays: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CXR routine. </a:t>
            </a:r>
          </a:p>
          <a:p>
            <a:r>
              <a:rPr lang="en-AU" dirty="0" smtClean="0"/>
              <a:t>CT as clinically indicated:  </a:t>
            </a:r>
            <a:r>
              <a:rPr lang="en-AU" dirty="0" err="1" smtClean="0"/>
              <a:t>eg</a:t>
            </a:r>
            <a:r>
              <a:rPr lang="en-AU" dirty="0" smtClean="0"/>
              <a:t> CT sinuses for suspected sinusitis, CT chest for respiratory symptoms despite normal CXR etc. </a:t>
            </a:r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859140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Microbiology tests: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Blood cultures: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941792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2 sets of blood cultures recommended.</a:t>
            </a:r>
          </a:p>
          <a:p>
            <a:r>
              <a:rPr lang="en-AU" dirty="0" smtClean="0"/>
              <a:t>Studies have demonstrated that 2 sets of blood cultures detects 80 – 90% of bloodstream pathogens in critically ill patients, whereas 3 sets only increases this to 96% </a:t>
            </a:r>
            <a:r>
              <a:rPr lang="en-AU" sz="2000" b="1" dirty="0" smtClean="0"/>
              <a:t>1 – 2. </a:t>
            </a:r>
            <a:endParaRPr lang="en-AU" dirty="0" smtClean="0"/>
          </a:p>
          <a:p>
            <a:r>
              <a:rPr lang="en-AU" b="1" u="sng" dirty="0" err="1" smtClean="0"/>
              <a:t>Pt</a:t>
            </a:r>
            <a:r>
              <a:rPr lang="en-AU" b="1" u="sng" dirty="0" smtClean="0"/>
              <a:t> with CVC:</a:t>
            </a:r>
            <a:r>
              <a:rPr lang="en-AU" dirty="0" smtClean="0"/>
              <a:t> One set from CVC (both lumens if 2 are present) AND peripheral blood cultures.  Peripheral set is important to help distinguish a line infection from contamination. </a:t>
            </a:r>
          </a:p>
          <a:p>
            <a:r>
              <a:rPr lang="en-AU" b="1" u="sng" dirty="0" err="1" smtClean="0"/>
              <a:t>Pt</a:t>
            </a:r>
            <a:r>
              <a:rPr lang="en-AU" b="1" u="sng" dirty="0" smtClean="0"/>
              <a:t> without CVC: </a:t>
            </a:r>
            <a:r>
              <a:rPr lang="en-AU" dirty="0" smtClean="0"/>
              <a:t>2 peripheral sets of blood cultures from </a:t>
            </a:r>
            <a:r>
              <a:rPr lang="en-AU" smtClean="0"/>
              <a:t>different venepuncture sites.  </a:t>
            </a:r>
            <a:endParaRPr lang="en-AU" b="1" u="sng" dirty="0"/>
          </a:p>
        </p:txBody>
      </p:sp>
      <p:sp>
        <p:nvSpPr>
          <p:cNvPr id="4" name="Rectangle 3"/>
          <p:cNvSpPr/>
          <p:nvPr/>
        </p:nvSpPr>
        <p:spPr>
          <a:xfrm>
            <a:off x="755576" y="5949280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/>
              <a:t>1. Lee A et al; J </a:t>
            </a:r>
            <a:r>
              <a:rPr lang="en-AU" b="1" dirty="0" err="1"/>
              <a:t>Clin</a:t>
            </a:r>
            <a:r>
              <a:rPr lang="en-AU" b="1" dirty="0"/>
              <a:t> </a:t>
            </a:r>
            <a:r>
              <a:rPr lang="en-AU" b="1" dirty="0" err="1"/>
              <a:t>Microbiol</a:t>
            </a:r>
            <a:r>
              <a:rPr lang="en-AU" b="1" dirty="0"/>
              <a:t> 2007; 45;3546</a:t>
            </a:r>
          </a:p>
          <a:p>
            <a:r>
              <a:rPr lang="en-AU" b="1" dirty="0"/>
              <a:t>2. </a:t>
            </a:r>
            <a:r>
              <a:rPr lang="en-AU" b="1" dirty="0" err="1"/>
              <a:t>Cockerill</a:t>
            </a:r>
            <a:r>
              <a:rPr lang="en-AU" b="1" dirty="0"/>
              <a:t> F et al; </a:t>
            </a:r>
            <a:r>
              <a:rPr lang="en-AU" b="1" dirty="0" err="1"/>
              <a:t>Clin</a:t>
            </a:r>
            <a:r>
              <a:rPr lang="en-AU" b="1" dirty="0"/>
              <a:t> Infect Dis 2004; 38; 1724</a:t>
            </a:r>
          </a:p>
        </p:txBody>
      </p:sp>
    </p:spTree>
    <p:extLst>
      <p:ext uri="{BB962C8B-B14F-4D97-AF65-F5344CB8AC3E}">
        <p14:creationId xmlns="" xmlns:p14="http://schemas.microsoft.com/office/powerpoint/2010/main" val="3932464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r>
              <a:rPr lang="en-AU" dirty="0" smtClean="0"/>
              <a:t>Ongoing fevers:</a:t>
            </a:r>
          </a:p>
          <a:p>
            <a:pPr lvl="1"/>
            <a:r>
              <a:rPr lang="en-AU" dirty="0" smtClean="0"/>
              <a:t>2 sets of blood cultures per day for 2 days then stop.</a:t>
            </a:r>
          </a:p>
          <a:p>
            <a:r>
              <a:rPr lang="en-AU" dirty="0" smtClean="0"/>
              <a:t>Fevers beyond 2 days:</a:t>
            </a:r>
          </a:p>
          <a:p>
            <a:pPr lvl="1"/>
            <a:r>
              <a:rPr lang="en-AU" dirty="0" smtClean="0"/>
              <a:t>Only perform Blood cultures if there is a clinical deterioration. </a:t>
            </a:r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6168252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Other microbiological tests: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b="1" dirty="0" smtClean="0"/>
              <a:t>According to symptoms, signs:</a:t>
            </a:r>
          </a:p>
          <a:p>
            <a:pPr marL="514350" indent="-514350">
              <a:buFont typeface="+mj-lt"/>
              <a:buAutoNum type="arabicPeriod"/>
            </a:pPr>
            <a:r>
              <a:rPr lang="en-AU" b="1" dirty="0" smtClean="0"/>
              <a:t>Stool: pt has diarrhoea.  CDT most important test</a:t>
            </a:r>
          </a:p>
          <a:p>
            <a:pPr marL="514350" indent="-514350">
              <a:buFont typeface="+mj-lt"/>
              <a:buAutoNum type="arabicPeriod"/>
            </a:pPr>
            <a:r>
              <a:rPr lang="en-AU" b="1" dirty="0" smtClean="0"/>
              <a:t>Urine: symptoms or indwelling catheter.</a:t>
            </a:r>
          </a:p>
          <a:p>
            <a:pPr marL="514350" indent="-514350">
              <a:buFont typeface="+mj-lt"/>
              <a:buAutoNum type="arabicPeriod"/>
            </a:pPr>
            <a:r>
              <a:rPr lang="en-AU" b="1" dirty="0" smtClean="0"/>
              <a:t>CSF: if meningitis suspected.  Platelet transfusion may be required.</a:t>
            </a:r>
          </a:p>
          <a:p>
            <a:pPr marL="514350" indent="-514350">
              <a:buFont typeface="+mj-lt"/>
              <a:buAutoNum type="arabicPeriod"/>
            </a:pPr>
            <a:r>
              <a:rPr lang="en-AU" b="1" dirty="0" smtClean="0"/>
              <a:t>Sputum: for productive cough. </a:t>
            </a:r>
          </a:p>
          <a:p>
            <a:pPr marL="514350" indent="-514350">
              <a:buFont typeface="+mj-lt"/>
              <a:buAutoNum type="arabicPeriod"/>
            </a:pPr>
            <a:r>
              <a:rPr lang="en-AU" b="1" dirty="0" err="1" smtClean="0"/>
              <a:t>Bronchoscopy</a:t>
            </a:r>
            <a:r>
              <a:rPr lang="en-AU" b="1" dirty="0" smtClean="0"/>
              <a:t>: infiltrate on CXR or CT if pt worsens after 24 – 48 hrs of empirical antibiotics. </a:t>
            </a:r>
            <a:endParaRPr lang="en-AU" b="1" dirty="0"/>
          </a:p>
        </p:txBody>
      </p:sp>
    </p:spTree>
    <p:extLst>
      <p:ext uri="{BB962C8B-B14F-4D97-AF65-F5344CB8AC3E}">
        <p14:creationId xmlns="" xmlns:p14="http://schemas.microsoft.com/office/powerpoint/2010/main" val="642811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Antibiotics: which one(s)</a:t>
            </a:r>
            <a:endParaRPr lang="en-AU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852936"/>
            <a:ext cx="7772400" cy="1362456"/>
          </a:xfrm>
        </p:spPr>
        <p:txBody>
          <a:bodyPr/>
          <a:lstStyle/>
          <a:p>
            <a:r>
              <a:rPr lang="en-AU" dirty="0" smtClean="0"/>
              <a:t>Backbone antibiotic: </a:t>
            </a:r>
            <a:r>
              <a:rPr lang="en-AU" dirty="0" err="1" smtClean="0"/>
              <a:t>Antipseudomonal</a:t>
            </a:r>
            <a:r>
              <a:rPr lang="en-AU" dirty="0" smtClean="0"/>
              <a:t> </a:t>
            </a:r>
            <a:r>
              <a:rPr lang="el-GR" dirty="0" smtClean="0"/>
              <a:t>β</a:t>
            </a:r>
            <a:r>
              <a:rPr lang="en-AU" dirty="0" smtClean="0"/>
              <a:t> </a:t>
            </a:r>
            <a:r>
              <a:rPr lang="en-AU" dirty="0" err="1" smtClean="0"/>
              <a:t>lactam</a:t>
            </a:r>
            <a:r>
              <a:rPr lang="en-AU" dirty="0" smtClean="0"/>
              <a:t>:</a:t>
            </a:r>
            <a:endParaRPr lang="en-A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Backbone of treatment: Anti-</a:t>
            </a:r>
            <a:r>
              <a:rPr lang="en-AU" dirty="0" err="1" smtClean="0"/>
              <a:t>pseudomonal</a:t>
            </a:r>
            <a:r>
              <a:rPr lang="en-AU" dirty="0" smtClean="0"/>
              <a:t> </a:t>
            </a:r>
            <a:r>
              <a:rPr lang="el-GR" dirty="0" smtClean="0"/>
              <a:t>β</a:t>
            </a:r>
            <a:r>
              <a:rPr lang="en-AU" dirty="0" smtClean="0"/>
              <a:t> </a:t>
            </a:r>
            <a:r>
              <a:rPr lang="en-AU" dirty="0" err="1" smtClean="0"/>
              <a:t>Lactam</a:t>
            </a:r>
            <a:r>
              <a:rPr lang="en-AU" dirty="0" smtClean="0"/>
              <a:t>: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Options:</a:t>
            </a:r>
          </a:p>
          <a:p>
            <a:pPr marL="514350" indent="-514350">
              <a:buFont typeface="+mj-lt"/>
              <a:buAutoNum type="arabicPeriod"/>
            </a:pPr>
            <a:r>
              <a:rPr lang="en-AU" b="1" dirty="0" smtClean="0"/>
              <a:t>Penicillin: </a:t>
            </a:r>
            <a:r>
              <a:rPr lang="en-AU" dirty="0" err="1" smtClean="0"/>
              <a:t>Tazocin</a:t>
            </a:r>
            <a:r>
              <a:rPr lang="en-AU" dirty="0" smtClean="0"/>
              <a:t>: </a:t>
            </a:r>
            <a:r>
              <a:rPr lang="en-AU" dirty="0" err="1" smtClean="0"/>
              <a:t>ticarcillin</a:t>
            </a:r>
            <a:r>
              <a:rPr lang="en-AU" dirty="0" smtClean="0"/>
              <a:t> / </a:t>
            </a:r>
            <a:r>
              <a:rPr lang="en-AU" dirty="0" err="1" smtClean="0"/>
              <a:t>tazobactam</a:t>
            </a:r>
            <a:r>
              <a:rPr lang="en-AU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AU" b="1" dirty="0" smtClean="0"/>
              <a:t>Cephalosporin: </a:t>
            </a:r>
            <a:r>
              <a:rPr lang="en-AU" dirty="0" err="1" smtClean="0"/>
              <a:t>Cefipime</a:t>
            </a:r>
            <a:r>
              <a:rPr lang="en-AU" dirty="0" smtClean="0"/>
              <a:t>: </a:t>
            </a:r>
          </a:p>
          <a:p>
            <a:pPr marL="514350" indent="-514350">
              <a:buFont typeface="+mj-lt"/>
              <a:buAutoNum type="arabicPeriod"/>
            </a:pPr>
            <a:r>
              <a:rPr lang="en-AU" b="1" dirty="0" err="1" smtClean="0"/>
              <a:t>Carbapenem</a:t>
            </a:r>
            <a:r>
              <a:rPr lang="en-AU" b="1" dirty="0" smtClean="0"/>
              <a:t>: </a:t>
            </a:r>
            <a:r>
              <a:rPr lang="en-AU" dirty="0" err="1" smtClean="0"/>
              <a:t>Meropenem</a:t>
            </a:r>
            <a:r>
              <a:rPr lang="en-AU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endParaRPr lang="en-AU" dirty="0" smtClean="0"/>
          </a:p>
          <a:p>
            <a:pPr marL="514350" indent="-514350"/>
            <a:r>
              <a:rPr lang="en-AU" dirty="0" smtClean="0"/>
              <a:t>Currently </a:t>
            </a:r>
            <a:r>
              <a:rPr lang="en-AU" b="1" dirty="0" err="1" smtClean="0"/>
              <a:t>cefipime</a:t>
            </a:r>
            <a:r>
              <a:rPr lang="en-AU" b="1" dirty="0" smtClean="0"/>
              <a:t> 2g TDS </a:t>
            </a:r>
            <a:r>
              <a:rPr lang="en-AU" dirty="0" smtClean="0"/>
              <a:t>is the regimen used at Bendigo Health.  </a:t>
            </a:r>
          </a:p>
          <a:p>
            <a:pPr marL="514350" indent="-514350">
              <a:buNone/>
            </a:pPr>
            <a:endParaRPr lang="en-AU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Backbone (continued...).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AU" dirty="0" smtClean="0"/>
              <a:t>These cover MSSA, most G+ infections, common G- infections, pseudomonas. </a:t>
            </a:r>
          </a:p>
          <a:p>
            <a:pPr marL="514350" indent="-514350"/>
            <a:r>
              <a:rPr lang="en-AU" dirty="0" smtClean="0"/>
              <a:t>Goal is to cover most infections and the most virulent infections. </a:t>
            </a:r>
          </a:p>
          <a:p>
            <a:pPr marL="514350" indent="-514350"/>
            <a:r>
              <a:rPr lang="en-AU" dirty="0" smtClean="0"/>
              <a:t>Lack coverage for MRSA.  </a:t>
            </a:r>
            <a:r>
              <a:rPr lang="en-AU" dirty="0" err="1" smtClean="0"/>
              <a:t>Cefipime</a:t>
            </a:r>
            <a:r>
              <a:rPr lang="en-AU" dirty="0" smtClean="0"/>
              <a:t> lacks anaerobe cover. </a:t>
            </a:r>
          </a:p>
          <a:p>
            <a:pPr marL="514350" indent="-514350"/>
            <a:r>
              <a:rPr lang="en-AU" dirty="0" smtClean="0"/>
              <a:t>All are considered to be acceptable options in published guidelines.   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8640"/>
            <a:ext cx="610466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979712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AU" b="1" dirty="0" smtClean="0"/>
              <a:t>Infectious Diseases: A Clinical approach; 3</a:t>
            </a:r>
            <a:r>
              <a:rPr lang="en-AU" b="1" baseline="30000" dirty="0" smtClean="0"/>
              <a:t>rd</a:t>
            </a:r>
            <a:r>
              <a:rPr lang="en-AU" b="1" dirty="0" smtClean="0"/>
              <a:t> edition</a:t>
            </a:r>
            <a:endParaRPr lang="en-A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High Risk </a:t>
            </a:r>
            <a:r>
              <a:rPr lang="en-AU" dirty="0" err="1" smtClean="0"/>
              <a:t>vs</a:t>
            </a:r>
            <a:r>
              <a:rPr lang="en-AU" dirty="0" smtClean="0"/>
              <a:t> Low Risk:</a:t>
            </a:r>
            <a:endParaRPr lang="en-AU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Allergy to </a:t>
            </a:r>
            <a:r>
              <a:rPr lang="el-GR" dirty="0" smtClean="0"/>
              <a:t>β</a:t>
            </a:r>
            <a:r>
              <a:rPr lang="en-AU" dirty="0" smtClean="0"/>
              <a:t> </a:t>
            </a:r>
            <a:r>
              <a:rPr lang="en-AU" dirty="0" err="1" smtClean="0"/>
              <a:t>lactam</a:t>
            </a:r>
            <a:r>
              <a:rPr lang="en-AU" dirty="0" smtClean="0"/>
              <a:t>?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Principles: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Hypersensitivity to penicillin occurs in 10% of pts.</a:t>
            </a:r>
          </a:p>
          <a:p>
            <a:r>
              <a:rPr lang="en-AU" dirty="0" smtClean="0"/>
              <a:t>2 types of hypersensitivity: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Type I (anaphylaxis): </a:t>
            </a:r>
            <a:r>
              <a:rPr lang="en-AU" dirty="0" err="1" smtClean="0"/>
              <a:t>angio</a:t>
            </a:r>
            <a:r>
              <a:rPr lang="en-AU" dirty="0" smtClean="0"/>
              <a:t>-oedema, hypotension, </a:t>
            </a:r>
            <a:r>
              <a:rPr lang="en-AU" dirty="0" err="1" smtClean="0"/>
              <a:t>bronchospasm</a:t>
            </a:r>
            <a:endParaRPr lang="en-AU" dirty="0" smtClean="0"/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Type II: delayed, rash and fever</a:t>
            </a:r>
          </a:p>
          <a:p>
            <a:pPr marL="514350" indent="-514350"/>
            <a:r>
              <a:rPr lang="en-AU" dirty="0" smtClean="0"/>
              <a:t>Cross reactivity to </a:t>
            </a:r>
            <a:r>
              <a:rPr lang="en-AU" dirty="0" err="1" smtClean="0"/>
              <a:t>cephalosporins</a:t>
            </a:r>
            <a:r>
              <a:rPr lang="en-AU" dirty="0" smtClean="0"/>
              <a:t>: 3 – 6%</a:t>
            </a:r>
          </a:p>
          <a:p>
            <a:pPr marL="514350" indent="-514350"/>
            <a:r>
              <a:rPr lang="en-AU" b="1" dirty="0" smtClean="0"/>
              <a:t>Result: for type I reaction, don’t use any </a:t>
            </a:r>
            <a:r>
              <a:rPr lang="el-GR" b="1" dirty="0" smtClean="0"/>
              <a:t>β</a:t>
            </a:r>
            <a:r>
              <a:rPr lang="en-AU" b="1" dirty="0" smtClean="0"/>
              <a:t> </a:t>
            </a:r>
            <a:r>
              <a:rPr lang="en-AU" b="1" dirty="0" err="1" smtClean="0"/>
              <a:t>lactam</a:t>
            </a:r>
            <a:r>
              <a:rPr lang="en-AU" b="1" dirty="0" smtClean="0"/>
              <a:t> (cephalosporin, penicillin, </a:t>
            </a:r>
            <a:r>
              <a:rPr lang="en-AU" b="1" dirty="0" err="1" smtClean="0"/>
              <a:t>carbapenem</a:t>
            </a:r>
            <a:r>
              <a:rPr lang="en-AU" b="1" dirty="0" smtClean="0"/>
              <a:t>).  For type II can use a different </a:t>
            </a:r>
            <a:r>
              <a:rPr lang="el-GR" b="1" dirty="0" smtClean="0"/>
              <a:t>β</a:t>
            </a:r>
            <a:r>
              <a:rPr lang="en-AU" b="1" dirty="0" smtClean="0"/>
              <a:t> </a:t>
            </a:r>
            <a:r>
              <a:rPr lang="en-AU" b="1" dirty="0" err="1" smtClean="0"/>
              <a:t>lactam</a:t>
            </a:r>
            <a:r>
              <a:rPr lang="en-AU" b="1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endParaRPr lang="en-A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Regimen for </a:t>
            </a:r>
            <a:r>
              <a:rPr lang="el-GR" dirty="0" smtClean="0"/>
              <a:t>β</a:t>
            </a:r>
            <a:r>
              <a:rPr lang="en-AU" dirty="0" smtClean="0"/>
              <a:t> </a:t>
            </a:r>
            <a:r>
              <a:rPr lang="en-AU" dirty="0" err="1" smtClean="0"/>
              <a:t>lactam</a:t>
            </a:r>
            <a:r>
              <a:rPr lang="en-AU" dirty="0" smtClean="0"/>
              <a:t> anaphylaxis: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b="1" cap="small" dirty="0" smtClean="0"/>
              <a:t>Ciprofloxacin</a:t>
            </a:r>
            <a:r>
              <a:rPr lang="en-AU" b="1" cap="small" baseline="30000" dirty="0" smtClean="0"/>
              <a:t>1</a:t>
            </a:r>
            <a:r>
              <a:rPr lang="en-AU" b="1" dirty="0" smtClean="0"/>
              <a:t> 400mg IV 12 hourly</a:t>
            </a:r>
            <a:r>
              <a:rPr lang="en-AU" b="1" baseline="30000" dirty="0" smtClean="0"/>
              <a:t>2</a:t>
            </a:r>
            <a:r>
              <a:rPr lang="en-AU" b="1" dirty="0" smtClean="0"/>
              <a:t> </a:t>
            </a:r>
            <a:r>
              <a:rPr lang="en-AU" b="1" u="sng" dirty="0" smtClean="0"/>
              <a:t>PLUS</a:t>
            </a:r>
            <a:endParaRPr lang="en-AU" dirty="0" smtClean="0"/>
          </a:p>
          <a:p>
            <a:pPr lvl="0"/>
            <a:r>
              <a:rPr lang="en-AU" b="1" cap="small" dirty="0" smtClean="0"/>
              <a:t>Vancomycin</a:t>
            </a:r>
            <a:r>
              <a:rPr lang="en-AU" b="1" cap="small" baseline="30000" dirty="0" smtClean="0"/>
              <a:t>1</a:t>
            </a:r>
            <a:r>
              <a:rPr lang="en-AU" b="1" dirty="0" smtClean="0"/>
              <a:t> IV loading dose (according to patient actual body weight):</a:t>
            </a:r>
            <a:endParaRPr lang="en-AU" dirty="0" smtClean="0"/>
          </a:p>
          <a:p>
            <a:pPr lvl="1"/>
            <a:r>
              <a:rPr lang="en-AU" b="1" dirty="0" smtClean="0"/>
              <a:t>&lt;60kg = 1g; 60-90kg = 1.5g; &gt;90kg = 2g</a:t>
            </a:r>
            <a:endParaRPr lang="en-AU" dirty="0" smtClean="0"/>
          </a:p>
          <a:p>
            <a:pPr lvl="1"/>
            <a:r>
              <a:rPr lang="en-AU" b="1" dirty="0" smtClean="0"/>
              <a:t>Then continue maintenance dose according to therapeutic guidelines.  Aim for trough of 15 – 20mcg/</a:t>
            </a:r>
            <a:r>
              <a:rPr lang="en-AU" b="1" dirty="0" err="1" smtClean="0"/>
              <a:t>mL.</a:t>
            </a:r>
            <a:r>
              <a:rPr lang="en-AU" b="1" dirty="0" smtClean="0"/>
              <a:t>  </a:t>
            </a:r>
          </a:p>
          <a:p>
            <a:r>
              <a:rPr lang="en-AU" dirty="0" smtClean="0"/>
              <a:t>Ciprofloxacin alone is inadequate because of limited G+ cover including strep </a:t>
            </a:r>
            <a:r>
              <a:rPr lang="en-AU" dirty="0" err="1" smtClean="0"/>
              <a:t>viridans</a:t>
            </a:r>
            <a:r>
              <a:rPr lang="en-AU" dirty="0" smtClean="0"/>
              <a:t>.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Vancomycin</a:t>
            </a:r>
            <a:r>
              <a:rPr lang="en-AU" dirty="0" smtClean="0"/>
              <a:t>: When?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Routine use?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Randomized studies have failed to demonstrate any advantage in routine use of </a:t>
            </a:r>
            <a:r>
              <a:rPr lang="en-AU" dirty="0" err="1" smtClean="0"/>
              <a:t>vancomycin</a:t>
            </a:r>
            <a:r>
              <a:rPr lang="en-AU" dirty="0" smtClean="0"/>
              <a:t>.</a:t>
            </a:r>
          </a:p>
          <a:p>
            <a:r>
              <a:rPr lang="en-AU" dirty="0" smtClean="0"/>
              <a:t>Most common G+ organism cultures is </a:t>
            </a:r>
            <a:r>
              <a:rPr lang="en-AU" dirty="0" err="1" smtClean="0"/>
              <a:t>coagulase</a:t>
            </a:r>
            <a:r>
              <a:rPr lang="en-AU" dirty="0" smtClean="0"/>
              <a:t> negative staph which is not very virulent.  This may account for lack of benefit.</a:t>
            </a:r>
          </a:p>
          <a:p>
            <a:r>
              <a:rPr lang="en-AU" dirty="0" smtClean="0"/>
              <a:t>Overuse can increase MRSA and VRE. </a:t>
            </a:r>
            <a:endParaRPr lang="en-A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Indications for initial </a:t>
            </a:r>
            <a:r>
              <a:rPr lang="en-AU" dirty="0" err="1" smtClean="0"/>
              <a:t>vancomycin</a:t>
            </a:r>
            <a:r>
              <a:rPr lang="en-AU" dirty="0" smtClean="0"/>
              <a:t>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Suspected CVC infection:</a:t>
            </a:r>
          </a:p>
          <a:p>
            <a:pPr marL="880110" lvl="1" indent="-514350"/>
            <a:r>
              <a:rPr lang="en-AU" dirty="0" smtClean="0"/>
              <a:t>Surrounding </a:t>
            </a:r>
            <a:r>
              <a:rPr lang="en-AU" dirty="0" err="1" smtClean="0"/>
              <a:t>cellulitis</a:t>
            </a:r>
            <a:endParaRPr lang="en-AU" dirty="0" smtClean="0"/>
          </a:p>
          <a:p>
            <a:pPr marL="880110" lvl="1" indent="-514350"/>
            <a:r>
              <a:rPr lang="en-AU" dirty="0" smtClean="0"/>
              <a:t>Blocked port or PICC</a:t>
            </a:r>
          </a:p>
          <a:p>
            <a:pPr marL="880110" lvl="1" indent="-514350"/>
            <a:r>
              <a:rPr lang="en-AU" dirty="0" smtClean="0"/>
              <a:t>Fever precipitated by flushing line.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G+ </a:t>
            </a:r>
            <a:r>
              <a:rPr lang="en-AU" dirty="0" err="1" smtClean="0"/>
              <a:t>cocci</a:t>
            </a:r>
            <a:r>
              <a:rPr lang="en-AU" dirty="0" smtClean="0"/>
              <a:t> on gram stain (until susceptibility known). 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Known colonisation with MRSA or cephalosporin-resistant </a:t>
            </a:r>
            <a:r>
              <a:rPr lang="en-AU" dirty="0" err="1" smtClean="0"/>
              <a:t>pneumococci</a:t>
            </a:r>
            <a:r>
              <a:rPr lang="en-AU" dirty="0" smtClean="0"/>
              <a:t> (not on A+RMC protocol).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Septic shock or clinically unstable (</a:t>
            </a:r>
            <a:r>
              <a:rPr lang="en-AU" dirty="0" err="1" smtClean="0"/>
              <a:t>eg</a:t>
            </a:r>
            <a:r>
              <a:rPr lang="en-AU" dirty="0" smtClean="0"/>
              <a:t>: hypoxia, tachycardia). </a:t>
            </a:r>
          </a:p>
          <a:p>
            <a:pPr marL="514350" indent="-514350"/>
            <a:r>
              <a:rPr lang="en-AU" b="1" dirty="0" smtClean="0"/>
              <a:t>Discontinue after 3 days if cultures negative for relevant </a:t>
            </a:r>
            <a:r>
              <a:rPr lang="en-AU" b="1" dirty="0" err="1" smtClean="0"/>
              <a:t>organims</a:t>
            </a:r>
            <a:r>
              <a:rPr lang="en-AU" b="1" smtClean="0"/>
              <a:t>.  </a:t>
            </a:r>
            <a:endParaRPr lang="en-AU" b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Patients in septic shock: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Antibiotics: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AU" b="1" dirty="0" err="1" smtClean="0"/>
              <a:t>Cefipime</a:t>
            </a:r>
            <a:r>
              <a:rPr lang="en-AU" b="1" dirty="0" smtClean="0"/>
              <a:t>: 2g TDS: </a:t>
            </a:r>
          </a:p>
          <a:p>
            <a:pPr marL="880110" lvl="1" indent="-514350"/>
            <a:r>
              <a:rPr lang="en-AU" b="1" dirty="0" smtClean="0"/>
              <a:t>A-RMC guidelines: are to give </a:t>
            </a:r>
            <a:r>
              <a:rPr lang="en-AU" b="1" dirty="0" err="1" smtClean="0"/>
              <a:t>meropenem</a:t>
            </a:r>
            <a:r>
              <a:rPr lang="en-AU" b="1" dirty="0" smtClean="0"/>
              <a:t> instead 1g 8 hourly</a:t>
            </a:r>
          </a:p>
          <a:p>
            <a:pPr marL="514350" indent="-514350">
              <a:buFont typeface="+mj-lt"/>
              <a:buAutoNum type="arabicPeriod"/>
            </a:pPr>
            <a:r>
              <a:rPr lang="en-AU" b="1" dirty="0" err="1" smtClean="0"/>
              <a:t>Vancomycin</a:t>
            </a:r>
            <a:endParaRPr lang="en-AU" b="1" dirty="0" smtClean="0"/>
          </a:p>
          <a:p>
            <a:pPr marL="514350" indent="-514350">
              <a:buFont typeface="+mj-lt"/>
              <a:buAutoNum type="arabicPeriod"/>
            </a:pPr>
            <a:r>
              <a:rPr lang="en-AU" b="1" dirty="0" err="1" smtClean="0"/>
              <a:t>Gentimicin</a:t>
            </a:r>
            <a:r>
              <a:rPr lang="en-AU" b="1" dirty="0" smtClean="0"/>
              <a:t>: (Both A+RMC and </a:t>
            </a:r>
            <a:r>
              <a:rPr lang="en-AU" b="1" dirty="0" err="1" smtClean="0"/>
              <a:t>Petermac</a:t>
            </a:r>
            <a:r>
              <a:rPr lang="en-AU" b="1" dirty="0" smtClean="0"/>
              <a:t> guidelines.)</a:t>
            </a:r>
            <a:endParaRPr lang="en-AU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Gastrointestinal infection: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r>
              <a:rPr lang="en-AU" dirty="0" err="1" smtClean="0"/>
              <a:t>Cefipime</a:t>
            </a:r>
            <a:r>
              <a:rPr lang="en-AU" dirty="0" smtClean="0"/>
              <a:t> lacks anaerobe cover, although </a:t>
            </a:r>
            <a:r>
              <a:rPr lang="en-AU" dirty="0" err="1" smtClean="0"/>
              <a:t>tazocin</a:t>
            </a:r>
            <a:r>
              <a:rPr lang="en-AU" dirty="0" smtClean="0"/>
              <a:t> and </a:t>
            </a:r>
            <a:r>
              <a:rPr lang="en-AU" dirty="0" err="1" smtClean="0"/>
              <a:t>meropenem</a:t>
            </a:r>
            <a:r>
              <a:rPr lang="en-AU" dirty="0" smtClean="0"/>
              <a:t> have anaerobe cover.</a:t>
            </a:r>
          </a:p>
          <a:p>
            <a:r>
              <a:rPr lang="en-AU" dirty="0" smtClean="0"/>
              <a:t>If pt has abdominal pain, peri-anal abscess or severe diarrhoea, then need to add </a:t>
            </a:r>
            <a:r>
              <a:rPr lang="en-AU" b="1" dirty="0" err="1" smtClean="0"/>
              <a:t>metronidazole</a:t>
            </a:r>
            <a:r>
              <a:rPr lang="en-AU" b="1" dirty="0" smtClean="0"/>
              <a:t> 500mg IV BD</a:t>
            </a:r>
            <a:r>
              <a:rPr lang="en-AU" dirty="0" smtClean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High Risk: any of...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Nature of the </a:t>
            </a:r>
            <a:r>
              <a:rPr lang="en-AU" dirty="0" err="1" smtClean="0"/>
              <a:t>neutropenia</a:t>
            </a:r>
            <a:r>
              <a:rPr lang="en-AU" dirty="0" smtClean="0"/>
              <a:t>:</a:t>
            </a:r>
          </a:p>
          <a:p>
            <a:pPr lvl="1"/>
            <a:r>
              <a:rPr lang="en-AU" dirty="0" smtClean="0"/>
              <a:t>Severe: &lt; 0.1</a:t>
            </a:r>
          </a:p>
          <a:p>
            <a:pPr lvl="1"/>
            <a:r>
              <a:rPr lang="en-AU" dirty="0" smtClean="0"/>
              <a:t>Expected to be prolonged &gt; 7 days (usually applies to haematological malignancies)</a:t>
            </a:r>
          </a:p>
          <a:p>
            <a:r>
              <a:rPr lang="en-AU" dirty="0" smtClean="0"/>
              <a:t>Clinically unstable:</a:t>
            </a:r>
          </a:p>
          <a:p>
            <a:pPr lvl="1"/>
            <a:r>
              <a:rPr lang="en-AU" dirty="0" err="1" smtClean="0"/>
              <a:t>Hypotensive</a:t>
            </a:r>
            <a:endParaRPr lang="en-AU" dirty="0" smtClean="0"/>
          </a:p>
          <a:p>
            <a:pPr lvl="1"/>
            <a:r>
              <a:rPr lang="en-AU" dirty="0" smtClean="0"/>
              <a:t>Pneumonia or pulmonary infiltrates</a:t>
            </a:r>
          </a:p>
          <a:p>
            <a:pPr lvl="1"/>
            <a:r>
              <a:rPr lang="en-AU" dirty="0" smtClean="0"/>
              <a:t>Neurological or mental state changes</a:t>
            </a:r>
          </a:p>
          <a:p>
            <a:pPr lvl="1"/>
            <a:r>
              <a:rPr lang="en-AU" dirty="0" smtClean="0"/>
              <a:t>Severe </a:t>
            </a:r>
            <a:r>
              <a:rPr lang="en-AU" dirty="0" err="1" smtClean="0"/>
              <a:t>mucositis</a:t>
            </a:r>
            <a:r>
              <a:rPr lang="en-AU" dirty="0" smtClean="0"/>
              <a:t> or </a:t>
            </a:r>
            <a:r>
              <a:rPr lang="en-AU" dirty="0" err="1" smtClean="0"/>
              <a:t>diarrhea</a:t>
            </a:r>
            <a:endParaRPr lang="en-AU" dirty="0" smtClean="0"/>
          </a:p>
          <a:p>
            <a:pPr lvl="1"/>
            <a:r>
              <a:rPr lang="en-AU" dirty="0" smtClean="0"/>
              <a:t>Intravascular device infection</a:t>
            </a:r>
          </a:p>
          <a:p>
            <a:pPr lvl="1"/>
            <a:r>
              <a:rPr lang="en-AU" dirty="0" smtClean="0"/>
              <a:t>GI: </a:t>
            </a:r>
            <a:r>
              <a:rPr lang="en-AU" dirty="0" err="1" smtClean="0"/>
              <a:t>abdo</a:t>
            </a:r>
            <a:r>
              <a:rPr lang="en-AU" dirty="0" smtClean="0"/>
              <a:t> pain, nausea, vomiting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Alterations once in </a:t>
            </a:r>
            <a:r>
              <a:rPr lang="en-AU" dirty="0" err="1" smtClean="0"/>
              <a:t>hosptial</a:t>
            </a:r>
            <a:r>
              <a:rPr lang="en-AU" dirty="0" smtClean="0"/>
              <a:t>: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1. </a:t>
            </a:r>
            <a:r>
              <a:rPr lang="en-AU" dirty="0" err="1" smtClean="0"/>
              <a:t>Persistant</a:t>
            </a:r>
            <a:r>
              <a:rPr lang="en-AU" dirty="0" smtClean="0"/>
              <a:t> fever: stable clinically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Median time to </a:t>
            </a:r>
            <a:r>
              <a:rPr lang="en-AU" dirty="0" err="1" smtClean="0"/>
              <a:t>defervescence</a:t>
            </a:r>
            <a:r>
              <a:rPr lang="en-AU" dirty="0" smtClean="0"/>
              <a:t>:</a:t>
            </a:r>
          </a:p>
          <a:p>
            <a:pPr lvl="1"/>
            <a:r>
              <a:rPr lang="en-AU" dirty="0" smtClean="0"/>
              <a:t>Solid organ tumour: 2 days</a:t>
            </a:r>
          </a:p>
          <a:p>
            <a:pPr lvl="1"/>
            <a:r>
              <a:rPr lang="en-AU" dirty="0" smtClean="0"/>
              <a:t>Haematological malignancies including </a:t>
            </a:r>
            <a:r>
              <a:rPr lang="en-AU" dirty="0" err="1" smtClean="0"/>
              <a:t>autologous</a:t>
            </a:r>
            <a:r>
              <a:rPr lang="en-AU" dirty="0" smtClean="0"/>
              <a:t> stem cell transplant: 5 days</a:t>
            </a:r>
          </a:p>
          <a:p>
            <a:r>
              <a:rPr lang="en-AU" b="1" dirty="0" smtClean="0"/>
              <a:t>Therefore: </a:t>
            </a:r>
            <a:r>
              <a:rPr lang="en-AU" dirty="0" smtClean="0"/>
              <a:t>ongoing fevers in an otherwise stable pt in 1</a:t>
            </a:r>
            <a:r>
              <a:rPr lang="en-AU" baseline="30000" dirty="0" smtClean="0"/>
              <a:t>st</a:t>
            </a:r>
            <a:r>
              <a:rPr lang="en-AU" dirty="0" smtClean="0"/>
              <a:t> 48 hours is not an indication to change antibiotics.</a:t>
            </a:r>
          </a:p>
          <a:p>
            <a:endParaRPr lang="en-AU" b="1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2. Documented infection: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An infection can be identified either clinically or microbiologically (</a:t>
            </a:r>
            <a:r>
              <a:rPr lang="en-AU" dirty="0" err="1" smtClean="0"/>
              <a:t>ie</a:t>
            </a:r>
            <a:r>
              <a:rPr lang="en-AU" dirty="0" smtClean="0"/>
              <a:t>: positive culture results).</a:t>
            </a:r>
          </a:p>
          <a:p>
            <a:r>
              <a:rPr lang="en-AU" dirty="0" smtClean="0"/>
              <a:t>Treat according to the infection identified with the appropriate duration of antibiotics:</a:t>
            </a:r>
          </a:p>
          <a:p>
            <a:pPr lvl="1"/>
            <a:r>
              <a:rPr lang="en-AU" dirty="0" err="1" smtClean="0"/>
              <a:t>Eg</a:t>
            </a:r>
            <a:r>
              <a:rPr lang="en-AU" dirty="0" smtClean="0"/>
              <a:t>:  Staph </a:t>
            </a:r>
            <a:r>
              <a:rPr lang="en-AU" dirty="0" err="1" smtClean="0"/>
              <a:t>Aureus</a:t>
            </a:r>
            <a:r>
              <a:rPr lang="en-AU" dirty="0" smtClean="0"/>
              <a:t>: needs </a:t>
            </a:r>
            <a:r>
              <a:rPr lang="en-AU" u="sng" dirty="0" smtClean="0"/>
              <a:t>&gt;</a:t>
            </a:r>
            <a:r>
              <a:rPr lang="en-AU" dirty="0" smtClean="0"/>
              <a:t> 2 weeks of antibiotics.  4 weeks if deep seated infection </a:t>
            </a:r>
            <a:r>
              <a:rPr lang="en-AU" dirty="0" err="1" smtClean="0"/>
              <a:t>eg</a:t>
            </a:r>
            <a:r>
              <a:rPr lang="en-AU" dirty="0" smtClean="0"/>
              <a:t>: </a:t>
            </a:r>
            <a:r>
              <a:rPr lang="en-AU" dirty="0" err="1" smtClean="0"/>
              <a:t>endocarditis</a:t>
            </a:r>
            <a:r>
              <a:rPr lang="en-AU" dirty="0" smtClean="0"/>
              <a:t>, </a:t>
            </a:r>
            <a:r>
              <a:rPr lang="en-AU" dirty="0" err="1" smtClean="0"/>
              <a:t>osteomyelitis</a:t>
            </a:r>
            <a:r>
              <a:rPr lang="en-AU" dirty="0" smtClean="0"/>
              <a:t>, septic </a:t>
            </a:r>
            <a:r>
              <a:rPr lang="en-AU" dirty="0" err="1" smtClean="0"/>
              <a:t>thrombophlebitis</a:t>
            </a:r>
            <a:r>
              <a:rPr lang="en-AU" dirty="0" smtClean="0"/>
              <a:t>. </a:t>
            </a:r>
          </a:p>
          <a:p>
            <a:pPr lvl="1"/>
            <a:r>
              <a:rPr lang="en-AU" dirty="0" err="1" smtClean="0"/>
              <a:t>Eg</a:t>
            </a:r>
            <a:r>
              <a:rPr lang="en-AU" dirty="0" smtClean="0"/>
              <a:t> 2: Pseudomonas: 2 weeks of IV antibiotics.</a:t>
            </a:r>
          </a:p>
          <a:p>
            <a:pPr lvl="1"/>
            <a:r>
              <a:rPr lang="en-AU" dirty="0" smtClean="0"/>
              <a:t>G- sepsis generally requires 2 weeks of antibiotics</a:t>
            </a:r>
            <a:endParaRPr lang="en-A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3. Where initial </a:t>
            </a:r>
            <a:r>
              <a:rPr lang="en-AU" dirty="0" err="1" smtClean="0"/>
              <a:t>vancomycin</a:t>
            </a:r>
            <a:r>
              <a:rPr lang="en-AU" dirty="0" smtClean="0"/>
              <a:t> used: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If cultures do not reveal a G+ infection, then stop after 48 – 72 hours.</a:t>
            </a:r>
            <a:endParaRPr lang="en-A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4. </a:t>
            </a:r>
            <a:r>
              <a:rPr lang="en-AU" dirty="0" err="1" smtClean="0"/>
              <a:t>Persistant</a:t>
            </a:r>
            <a:r>
              <a:rPr lang="en-AU" dirty="0" smtClean="0"/>
              <a:t> fever &gt; 72 hours or new fever: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Search for a new infection, with repeat septic work up.</a:t>
            </a:r>
          </a:p>
          <a:p>
            <a:r>
              <a:rPr lang="en-AU" dirty="0" smtClean="0"/>
              <a:t>Symptom directed diagnostic tests, but consider:</a:t>
            </a:r>
          </a:p>
          <a:p>
            <a:pPr lvl="1"/>
            <a:r>
              <a:rPr lang="en-AU" dirty="0" smtClean="0"/>
              <a:t>Clostridium </a:t>
            </a:r>
            <a:r>
              <a:rPr lang="en-AU" dirty="0" err="1" smtClean="0"/>
              <a:t>difficile</a:t>
            </a:r>
            <a:r>
              <a:rPr lang="en-AU" dirty="0" smtClean="0"/>
              <a:t> diarrhoea: faeces </a:t>
            </a:r>
            <a:r>
              <a:rPr lang="en-AU" dirty="0" err="1" smtClean="0"/>
              <a:t>cdt</a:t>
            </a:r>
            <a:endParaRPr lang="en-AU" dirty="0" smtClean="0"/>
          </a:p>
          <a:p>
            <a:pPr lvl="1"/>
            <a:r>
              <a:rPr lang="en-AU" dirty="0" err="1" smtClean="0"/>
              <a:t>Neutropenic</a:t>
            </a:r>
            <a:r>
              <a:rPr lang="en-AU" dirty="0" smtClean="0"/>
              <a:t> </a:t>
            </a:r>
            <a:r>
              <a:rPr lang="en-AU" dirty="0" err="1" smtClean="0"/>
              <a:t>enterocolitis</a:t>
            </a:r>
            <a:r>
              <a:rPr lang="en-AU" dirty="0" smtClean="0"/>
              <a:t>: CT abdomen</a:t>
            </a:r>
          </a:p>
          <a:p>
            <a:pPr lvl="1"/>
            <a:r>
              <a:rPr lang="en-AU" dirty="0" smtClean="0"/>
              <a:t>CT sinuses: fungal infection. </a:t>
            </a:r>
          </a:p>
          <a:p>
            <a:r>
              <a:rPr lang="en-AU" dirty="0" smtClean="0"/>
              <a:t>Consider non infectious causes:</a:t>
            </a:r>
          </a:p>
          <a:p>
            <a:pPr lvl="1"/>
            <a:r>
              <a:rPr lang="en-AU" dirty="0" smtClean="0"/>
              <a:t>Drug related fever</a:t>
            </a:r>
          </a:p>
          <a:p>
            <a:pPr lvl="1"/>
            <a:r>
              <a:rPr lang="en-AU" dirty="0" smtClean="0"/>
              <a:t>Disease related fevers</a:t>
            </a:r>
          </a:p>
          <a:p>
            <a:r>
              <a:rPr lang="en-AU" dirty="0" smtClean="0"/>
              <a:t>Non uncommonly fevers persist with no cause but pt </a:t>
            </a:r>
            <a:r>
              <a:rPr lang="en-AU" dirty="0" err="1" smtClean="0"/>
              <a:t>defervesces</a:t>
            </a:r>
            <a:r>
              <a:rPr lang="en-AU" dirty="0" smtClean="0"/>
              <a:t> once </a:t>
            </a:r>
            <a:r>
              <a:rPr lang="en-AU" dirty="0" err="1" smtClean="0"/>
              <a:t>neutrophils</a:t>
            </a:r>
            <a:r>
              <a:rPr lang="en-AU" dirty="0" smtClean="0"/>
              <a:t> recover.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r>
              <a:rPr lang="en-AU" dirty="0" smtClean="0"/>
              <a:t>Biochemical abnormalities:</a:t>
            </a:r>
          </a:p>
          <a:p>
            <a:pPr lvl="1"/>
            <a:r>
              <a:rPr lang="en-AU" dirty="0" smtClean="0"/>
              <a:t>Renal impairment: </a:t>
            </a:r>
            <a:r>
              <a:rPr lang="en-AU" dirty="0" err="1" smtClean="0"/>
              <a:t>CrCl</a:t>
            </a:r>
            <a:r>
              <a:rPr lang="en-AU" dirty="0" smtClean="0"/>
              <a:t> &lt; 30mLs / min</a:t>
            </a:r>
          </a:p>
          <a:p>
            <a:pPr lvl="1"/>
            <a:r>
              <a:rPr lang="en-AU" dirty="0" smtClean="0"/>
              <a:t>Liver impairment: ALT &gt; 5 x normal</a:t>
            </a:r>
          </a:p>
          <a:p>
            <a:r>
              <a:rPr lang="en-AU" dirty="0" smtClean="0"/>
              <a:t>Patient factor:</a:t>
            </a:r>
          </a:p>
          <a:p>
            <a:pPr lvl="1"/>
            <a:r>
              <a:rPr lang="en-AU" dirty="0" smtClean="0"/>
              <a:t>ECOG </a:t>
            </a:r>
            <a:r>
              <a:rPr lang="en-AU" u="sng" dirty="0" smtClean="0"/>
              <a:t>&gt;</a:t>
            </a:r>
            <a:r>
              <a:rPr lang="en-AU" dirty="0" smtClean="0"/>
              <a:t> 2</a:t>
            </a:r>
          </a:p>
          <a:p>
            <a:pPr lvl="1"/>
            <a:r>
              <a:rPr lang="en-AU" dirty="0" smtClean="0"/>
              <a:t>&gt; 60</a:t>
            </a:r>
          </a:p>
          <a:p>
            <a:pPr lvl="1"/>
            <a:r>
              <a:rPr lang="en-AU" dirty="0" smtClean="0"/>
              <a:t>On steroids</a:t>
            </a:r>
          </a:p>
          <a:p>
            <a:pPr lvl="1"/>
            <a:r>
              <a:rPr lang="en-AU" dirty="0" smtClean="0"/>
              <a:t>Co-</a:t>
            </a:r>
            <a:r>
              <a:rPr lang="en-AU" dirty="0" err="1" smtClean="0"/>
              <a:t>morbitidies</a:t>
            </a:r>
            <a:r>
              <a:rPr lang="en-AU" dirty="0" smtClean="0"/>
              <a:t>: </a:t>
            </a:r>
            <a:r>
              <a:rPr lang="en-AU" dirty="0" err="1" smtClean="0"/>
              <a:t>eg</a:t>
            </a:r>
            <a:r>
              <a:rPr lang="en-AU" dirty="0" smtClean="0"/>
              <a:t> COPD, uncontrolled cancer. </a:t>
            </a:r>
          </a:p>
          <a:p>
            <a:endParaRPr lang="en-AU" dirty="0" smtClean="0"/>
          </a:p>
          <a:p>
            <a:r>
              <a:rPr lang="en-AU" dirty="0" smtClean="0"/>
              <a:t>Would always be managed as inpatient with IV antibiotics. 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Low Risk: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None of the high risk features.  Otherwise well pt, usually with a solid organ malignancy (less aggressive chemotherapy) where </a:t>
            </a:r>
            <a:r>
              <a:rPr lang="en-AU" dirty="0" err="1" smtClean="0"/>
              <a:t>neutropenic</a:t>
            </a:r>
            <a:r>
              <a:rPr lang="en-AU" dirty="0" smtClean="0"/>
              <a:t> duration is expected to be &lt; 7 days.  </a:t>
            </a:r>
          </a:p>
          <a:p>
            <a:r>
              <a:rPr lang="en-AU" dirty="0" smtClean="0"/>
              <a:t>Can be treated as outpatient with daily review, but currently this is not being practiced in Bendigo.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Microbiology:</a:t>
            </a:r>
            <a:endParaRPr lang="en-AU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Common infections: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3137" y="2101056"/>
            <a:ext cx="4657725" cy="4057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Historical context	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1960 -1970s:  Gram negative infections predominated</a:t>
            </a:r>
          </a:p>
          <a:p>
            <a:r>
              <a:rPr lang="en-AU" dirty="0" smtClean="0"/>
              <a:t>Since 1980s – 1990s: Gram positive infections have predominated because of central venous catheters, use of prophylactic ciprofloxacin which has mostly G-coverage, and antibiotics designed to cover pseudomonas.  </a:t>
            </a:r>
          </a:p>
          <a:p>
            <a:r>
              <a:rPr lang="en-AU" dirty="0" err="1" smtClean="0"/>
              <a:t>Coagulase</a:t>
            </a:r>
            <a:r>
              <a:rPr lang="en-AU" dirty="0" smtClean="0"/>
              <a:t> negative staph are most common organism isolated on blood cultures.  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498</TotalTime>
  <Words>1616</Words>
  <Application>Microsoft Office PowerPoint</Application>
  <PresentationFormat>On-screen Show (4:3)</PresentationFormat>
  <Paragraphs>182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Flow</vt:lpstr>
      <vt:lpstr>Febrile Neutropenia:</vt:lpstr>
      <vt:lpstr>Definition:</vt:lpstr>
      <vt:lpstr>High Risk vs Low Risk:</vt:lpstr>
      <vt:lpstr>High Risk: any of...</vt:lpstr>
      <vt:lpstr>Slide 5</vt:lpstr>
      <vt:lpstr>Low Risk:</vt:lpstr>
      <vt:lpstr>Microbiology:</vt:lpstr>
      <vt:lpstr>Common infections:</vt:lpstr>
      <vt:lpstr>Historical context </vt:lpstr>
      <vt:lpstr>General points:</vt:lpstr>
      <vt:lpstr>Mortality: G- highest:  </vt:lpstr>
      <vt:lpstr>Bacteremia and mortality</vt:lpstr>
      <vt:lpstr>Fungal infections:</vt:lpstr>
      <vt:lpstr>Clinical Assessment:</vt:lpstr>
      <vt:lpstr>General principles:</vt:lpstr>
      <vt:lpstr>History:</vt:lpstr>
      <vt:lpstr>Physical examination:</vt:lpstr>
      <vt:lpstr>General investigations:</vt:lpstr>
      <vt:lpstr>Blood tests:</vt:lpstr>
      <vt:lpstr>X-rays:</vt:lpstr>
      <vt:lpstr>Microbiology tests:</vt:lpstr>
      <vt:lpstr>Blood cultures:</vt:lpstr>
      <vt:lpstr>Slide 23</vt:lpstr>
      <vt:lpstr>Other microbiological tests:</vt:lpstr>
      <vt:lpstr>Antibiotics: which one(s)</vt:lpstr>
      <vt:lpstr>Backbone antibiotic: Antipseudomonal β lactam:</vt:lpstr>
      <vt:lpstr>Backbone of treatment: Anti-pseudomonal β Lactam:</vt:lpstr>
      <vt:lpstr>Backbone (continued...). </vt:lpstr>
      <vt:lpstr>Slide 29</vt:lpstr>
      <vt:lpstr>Allergy to β lactam?</vt:lpstr>
      <vt:lpstr>Principles:</vt:lpstr>
      <vt:lpstr>Regimen for β lactam anaphylaxis:</vt:lpstr>
      <vt:lpstr>Vancomycin: When?</vt:lpstr>
      <vt:lpstr>Routine use?</vt:lpstr>
      <vt:lpstr>Indications for initial vancomycin:</vt:lpstr>
      <vt:lpstr>Patients in septic shock:</vt:lpstr>
      <vt:lpstr>Antibiotics:</vt:lpstr>
      <vt:lpstr>Gastrointestinal infection:</vt:lpstr>
      <vt:lpstr>Slide 39</vt:lpstr>
      <vt:lpstr>Alterations once in hosptial:</vt:lpstr>
      <vt:lpstr>1. Persistant fever: stable clinically</vt:lpstr>
      <vt:lpstr>2. Documented infection:</vt:lpstr>
      <vt:lpstr>3. Where initial vancomycin used:</vt:lpstr>
      <vt:lpstr>4. Persistant fever &gt; 72 hours or new fever: </vt:lpstr>
    </vt:vector>
  </TitlesOfParts>
  <Company>BHCG - Imaged on 10/05/2010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Febrile Neutropenia:</dc:title>
  <dc:creator>MWarren</dc:creator>
  <cp:lastModifiedBy>Admin</cp:lastModifiedBy>
  <cp:revision>81</cp:revision>
  <dcterms:created xsi:type="dcterms:W3CDTF">2012-04-20T05:42:23Z</dcterms:created>
  <dcterms:modified xsi:type="dcterms:W3CDTF">2012-05-17T04:09:05Z</dcterms:modified>
</cp:coreProperties>
</file>